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68" r:id="rId3"/>
    <p:sldId id="269" r:id="rId4"/>
    <p:sldId id="270" r:id="rId5"/>
    <p:sldId id="257" r:id="rId6"/>
    <p:sldId id="258" r:id="rId7"/>
    <p:sldId id="259" r:id="rId8"/>
    <p:sldId id="260" r:id="rId9"/>
    <p:sldId id="271" r:id="rId10"/>
    <p:sldId id="274" r:id="rId11"/>
    <p:sldId id="265" r:id="rId12"/>
    <p:sldId id="266" r:id="rId13"/>
    <p:sldId id="267" r:id="rId14"/>
    <p:sldId id="272" r:id="rId15"/>
    <p:sldId id="273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98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CFA7F2F-DDBB-4134-93DC-6DFE6197605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16029D-730E-4E1B-9599-5F4B29280A91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1880" y="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31D6FD-F9B8-480F-9FCF-255FA1B9ECD4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680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53FB7A-4BF5-43BD-A0B0-A02FF3CD3654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1880" y="868680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1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fld id="{F44E58BE-2E89-4D07-92A1-3AD1800EF46D}" type="slidenum">
              <a:t>‹#›</a:t>
            </a:fld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801825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C02539-E819-4FD1-BF9F-97B318F851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0" y="694800"/>
            <a:ext cx="360" cy="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08E73B-1791-401C-8160-A743E57D0D92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799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compatLnSpc="1"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45320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rtl="0" hangingPunct="1">
      <a:lnSpc>
        <a:spcPct val="100000"/>
      </a:lnSpc>
      <a:spcBef>
        <a:spcPts val="448"/>
      </a:spcBef>
      <a:spcAft>
        <a:spcPts val="0"/>
      </a:spcAft>
      <a:tabLst>
        <a:tab pos="0" algn="l"/>
        <a:tab pos="914400" algn="l"/>
        <a:tab pos="1828800" algn="l"/>
        <a:tab pos="2743199" algn="l"/>
        <a:tab pos="3657600" algn="l"/>
        <a:tab pos="4572000" algn="l"/>
        <a:tab pos="5486399" algn="l"/>
        <a:tab pos="6400799" algn="l"/>
        <a:tab pos="7315200" algn="l"/>
        <a:tab pos="8229600" algn="l"/>
        <a:tab pos="9144000" algn="l"/>
        <a:tab pos="10058400" algn="l"/>
      </a:tabLst>
      <a:defRPr lang="el-GR" sz="1200" b="0" i="0" u="none" strike="noStrike" cap="none" baseline="0">
        <a:ln>
          <a:noFill/>
        </a:ln>
        <a:solidFill>
          <a:srgbClr val="000000"/>
        </a:solidFill>
        <a:latin typeface="Arial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21490C-725C-4D45-84F7-F33D33030C5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EC5842-4803-4BD9-ABB8-C3CB1D6E7E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l-G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6C4487-3A05-43CC-B8EF-93DB518A0AD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AE7A92-46C9-45C7-9CC2-E2260394348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965318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6C4487-3A05-43CC-B8EF-93DB518A0AD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AE7A92-46C9-45C7-9CC2-E2260394348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60122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68D034-FB09-482D-A16D-12183D75E44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58456B-F42B-40E1-BF69-C6A72BBD8FD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569C10-2156-47B3-BAC9-889B20BFAF2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3CDD47-882A-413F-B565-E5518282503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E30E98-E32F-4AF3-99F5-89FC76B1321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D07F52-28A2-4396-88BB-5EBAF43B820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63C3D8-5ABA-4AFD-87A9-B908D94A259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08F8BF-08F4-411C-9CF3-332487960E1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68D034-FB09-482D-A16D-12183D75E44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58456B-F42B-40E1-BF69-C6A72BBD8FD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05206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FBAE86-DB6B-4638-BCB1-10C231AE869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BBA774-6EFB-4866-8B41-61DC7E6545E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49E4D9-DECB-42A1-856B-A9E41CCD188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06FAC-EBDC-4A8B-8DAF-91FE9F987F0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6C4487-3A05-43CC-B8EF-93DB518A0AD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AE7A92-46C9-45C7-9CC2-E2260394348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0F29-8992-4774-A82E-857550D01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72585D-F13A-4ACE-9C0E-1C1BC9E209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65D39-E210-44FD-B389-88B2BCF96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0BB7B-9C7F-4715-AC6B-F7F081758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0669A-3D94-4556-B257-10371449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68A2110-63DD-4D54-98DD-45468394F886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69890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4D536-487E-43AD-8EF1-64CA88E37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B7D192-E71C-47FD-B4A2-6EA87F56AE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7745A-C519-4B0B-A8F8-EA1360790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D26F5-BA82-4CCD-9851-A3A36E6DB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D0250-0659-482D-9590-F8092596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3F6B376-8915-4996-82FB-81EC96912756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28619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162153-F166-44AE-8888-C221F78C91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E8538F-C40D-4820-9FD8-06EDCC7139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83B68D-18B3-45D6-81DB-0D6D5BB77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F6411-D989-4655-85E3-ADDA42CC3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64833-DE20-4BC4-9D23-233178075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3B5AFA0-60AA-4505-BA27-B10A9D92E0B5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46437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164CF-4693-4318-A6EC-E8763215C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EA711-8E4F-4F69-91D4-84D64F51E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FA3AF-C4DE-4A15-8E63-BBE1EDCE8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6023A0-D6FD-4AA1-A014-BD0C756A3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0520D-3B73-4CB6-B4F7-0C7FFF64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82FB5D7-2694-4BCA-874E-D107C3C88447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86561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317CD-1CEF-47EE-88B5-6B59CDFD6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59B2B-8DE7-4502-ACBC-D83AAA74F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FFD5E-328B-43B9-99EA-D7130FFCE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5FE2C-DC65-408B-BA3E-1B8A30397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357F8-39F1-43F0-85EA-0DBC3271F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21393CB-0B57-4554-8581-919249BB40CA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05526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B1117-6C2B-4756-B35F-92DC5F3B5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D8241-B841-44A9-9459-CEE6AFA5EC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BC0BE5-B143-4D1F-A169-E508DF1943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0A90F2-874F-42C6-B719-DF4F06C77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1FFA47-628A-4974-9947-677DE7BE5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27E024-04B3-4312-8D8E-F8B7B986D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1F58063-1280-4D95-ACD1-20418875F9FB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10159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E426F-3094-4E9E-A797-760AAA169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DE24F-B7CD-4645-AB82-2331A34E1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F7A2B1-BBA1-4B15-AF5D-47AA975EC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82434-D4BC-478B-917A-234F8E237B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F7316C-E3C2-4C0C-BA60-CA5F3EEE98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F1DA82-E312-4BEA-A5D3-833144D29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DCD070-0A06-4C51-B90B-489C838A8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9E59B4-22ED-4907-8333-43EDE80A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63C5BE1-AF98-4FFB-AD69-EFF3C0526E39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30130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520E2-6C63-407D-AFB8-370554B7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83F3EF-442E-423A-8E21-74897B5A7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17661F-AEFA-4230-A8F7-593E4B63A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8C4691-06A2-481D-B675-0F0E8B0FC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B2EDBA4-8C18-4B1B-AC77-CD6E496AC474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239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0D8A05-4F3A-4EC9-AFAE-01358AB04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84FBEB-CFD6-4EA8-B226-406A99978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8E43D-C37A-472C-B6AA-85032A394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781225-D419-4F74-B32D-642D6F7DEADD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1341157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C95A4-4B95-47AB-B764-1F2072437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5C2BA-CC14-49F5-8DA3-D17642D84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9C55CC-DBC1-4D4F-80E4-D74BE7DD3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E2284-31F8-4609-B00A-5E9F269F5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A7B730-A032-4EE5-BB90-52F1A746F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7E979-FE5B-4E77-A9D6-6773D3E46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DEF6BE7-C250-4880-8941-B00B74123661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01420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3B0FA-F98A-4562-9826-583AE34F1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E39688-E850-4A2F-AFA0-3430AEE944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FDEEF2-B361-48B2-BCC3-04753DF1CF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CF43EA-293D-4868-9AA8-7A29D7134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2D0B9F-900B-4DA8-A958-A7C25E59D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460DFE-01FC-402C-B8DE-F3A8107C9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5D09131-5F78-47E6-B7BD-E4EFB4A34D2C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19334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E75576-CBCF-4D7D-98DE-D9662ABDB5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0000" tIns="46800" rIns="90000" bIns="46800" anchor="ctr" anchorCtr="0" compatLnSpc="1"/>
          <a:lstStyle/>
          <a:p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07238-49AC-4B72-806A-56D64210D3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20"/>
          </a:xfrm>
          <a:prstGeom prst="rect">
            <a:avLst/>
          </a:prstGeom>
          <a:noFill/>
          <a:ln>
            <a:noFill/>
          </a:ln>
        </p:spPr>
        <p:txBody>
          <a:bodyPr vert="horz" lIns="90000" tIns="46800" rIns="90000" bIns="4680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E2AD5-D026-4EA8-A54F-A2E2138F1B5C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456839" y="6244920"/>
            <a:ext cx="2133720" cy="476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baseline="0"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E4E88-BE47-4331-B0ED-8E7811C8BD4F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124079" y="6244920"/>
            <a:ext cx="2895839" cy="476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baseline="0"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9DA89-D99D-4817-A6A9-A7205F56F9A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6552719" y="6244920"/>
            <a:ext cx="2133720" cy="476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baseline="0"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fld id="{584FC053-7419-411A-93AE-24B331EE7A22}" type="slidenum"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indent="0" algn="ctr" rtl="0" hangingPunct="1">
        <a:lnSpc>
          <a:spcPct val="100000"/>
        </a:lnSpc>
        <a:spcBef>
          <a:spcPts val="0"/>
        </a:spcBef>
        <a:spcAft>
          <a:spcPts val="0"/>
        </a:spcAft>
        <a:tabLst>
          <a:tab pos="0" algn="l"/>
          <a:tab pos="914400" algn="l"/>
          <a:tab pos="1828800" algn="l"/>
          <a:tab pos="2743199" algn="l"/>
          <a:tab pos="3657600" algn="l"/>
          <a:tab pos="4572000" algn="l"/>
          <a:tab pos="5486399" algn="l"/>
          <a:tab pos="6400799" algn="l"/>
          <a:tab pos="7315200" algn="l"/>
          <a:tab pos="8229600" algn="l"/>
          <a:tab pos="9144000" algn="l"/>
          <a:tab pos="10058400" algn="l"/>
        </a:tabLst>
        <a:defRPr lang="el-GR" sz="4400" b="0" i="0" u="none" strike="noStrike" cap="none" baseline="0">
          <a:ln>
            <a:noFill/>
          </a:ln>
          <a:solidFill>
            <a:srgbClr val="CCFFFF"/>
          </a:solidFill>
          <a:latin typeface="Arial" pitchFamily="2"/>
          <a:cs typeface="Arial" pitchFamily="2"/>
        </a:defRPr>
      </a:lvl1pPr>
    </p:titleStyle>
    <p:bodyStyle>
      <a:lvl1pPr marL="0" marR="0" indent="0" algn="l" rtl="0" hangingPunct="1">
        <a:lnSpc>
          <a:spcPct val="100000"/>
        </a:lnSpc>
        <a:spcBef>
          <a:spcPts val="799"/>
        </a:spcBef>
        <a:spcAft>
          <a:spcPts val="0"/>
        </a:spcAft>
        <a:tabLst>
          <a:tab pos="571320" algn="l"/>
          <a:tab pos="1485719" algn="l"/>
          <a:tab pos="2400119" algn="l"/>
          <a:tab pos="3314519" algn="l"/>
          <a:tab pos="4228919" algn="l"/>
          <a:tab pos="5143320" algn="l"/>
          <a:tab pos="6057720" algn="l"/>
          <a:tab pos="6972120" algn="l"/>
          <a:tab pos="7886520" algn="l"/>
          <a:tab pos="8800920" algn="l"/>
          <a:tab pos="9715320" algn="l"/>
        </a:tabLst>
        <a:defRPr lang="el-GR" sz="3200" b="0" i="0" u="none" strike="noStrike" cap="none" baseline="0">
          <a:ln>
            <a:noFill/>
          </a:ln>
          <a:solidFill>
            <a:srgbClr val="FFFFFF"/>
          </a:solidFill>
          <a:latin typeface="Arial" pitchFamily="2"/>
          <a:cs typeface="Arial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076A83-3F0A-4063-866B-001715DE198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6000" y="503999"/>
            <a:ext cx="8640000" cy="1706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400B44D-3655-4341-9CDE-6733BF4A51B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2000" y="5082120"/>
            <a:ext cx="8348400" cy="1469880"/>
          </a:xfrm>
        </p:spPr>
        <p:txBody>
          <a:bodyPr wrap="square">
            <a:noAutofit/>
          </a:bodyPr>
          <a:lstStyle/>
          <a:p>
            <a:pPr lvl="0"/>
            <a:r>
              <a:rPr lang="el-GR" sz="3200">
                <a:solidFill>
                  <a:srgbClr val="FFFF00"/>
                </a:solidFill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http://www.schoolspace.gr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6C5B440-992A-4F4A-92C6-6838DFDCD9B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88000" y="4650120"/>
            <a:ext cx="8348400" cy="1469880"/>
          </a:xfrm>
        </p:spPr>
        <p:txBody>
          <a:bodyPr wrap="square">
            <a:noAutofit/>
          </a:bodyPr>
          <a:lstStyle/>
          <a:p>
            <a:pPr lvl="0"/>
            <a:r>
              <a:rPr lang="el-GR" sz="3200">
                <a:solidFill>
                  <a:srgbClr val="FFFF00"/>
                </a:solidFill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facebook.com/schoolspace.chania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375233-7824-46DC-B71C-C374CE2A39D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720" y="2668680"/>
            <a:ext cx="8568000" cy="1611360"/>
          </a:xfrm>
        </p:spPr>
        <p:txBody>
          <a:bodyPr wrap="square">
            <a:noAutofit/>
          </a:bodyPr>
          <a:lstStyle/>
          <a:p>
            <a:pPr lvl="0"/>
            <a:r>
              <a:rPr lang="el-GR"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Εισαγωγή στο Arduino</a:t>
            </a:r>
            <a:br>
              <a:rPr lang="el-GR"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</a:br>
            <a:r>
              <a:rPr lang="el-GR"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Μέρος 2ο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4725EA-310E-43AE-BADC-181AA261A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496" y="515581"/>
            <a:ext cx="6342487" cy="582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74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F85DB3-91E5-4386-BB49-400284BB53D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32540" y="913373"/>
            <a:ext cx="8278920" cy="568007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27965C8-F752-4B98-867B-F18FB75C1A8A}"/>
              </a:ext>
            </a:extLst>
          </p:cNvPr>
          <p:cNvSpPr txBox="1">
            <a:spLocks/>
          </p:cNvSpPr>
          <p:nvPr/>
        </p:nvSpPr>
        <p:spPr>
          <a:xfrm>
            <a:off x="216000" y="144000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Φωτεινότητα σε </a:t>
            </a:r>
            <a:r>
              <a:rPr lang="en-US" dirty="0"/>
              <a:t>LED</a:t>
            </a:r>
            <a:endParaRPr lang="el-GR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732D1F-194F-4CEC-924E-9F0F2060FA7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99855" y="969483"/>
            <a:ext cx="7590663" cy="421507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AAC674E-079E-49EF-B8E4-BD102EA7937F}"/>
              </a:ext>
            </a:extLst>
          </p:cNvPr>
          <p:cNvSpPr txBox="1">
            <a:spLocks/>
          </p:cNvSpPr>
          <p:nvPr/>
        </p:nvSpPr>
        <p:spPr>
          <a:xfrm>
            <a:off x="288000" y="279647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Λειτουργεί σε συγκεκριμένες εξόδους!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5EF8024-A35B-41AB-8453-89FF3DD23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789" y="2819679"/>
            <a:ext cx="1762124" cy="3838573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82DF032-0BB9-4DF7-B26C-8BB8DAE3EF6B}"/>
              </a:ext>
            </a:extLst>
          </p:cNvPr>
          <p:cNvSpPr/>
          <p:nvPr/>
        </p:nvSpPr>
        <p:spPr>
          <a:xfrm>
            <a:off x="3052220" y="5528184"/>
            <a:ext cx="4043976" cy="720665"/>
          </a:xfrm>
          <a:custGeom>
            <a:avLst>
              <a:gd name="f0" fmla="val -1373"/>
              <a:gd name="f1" fmla="val -14066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330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Σε αυτές με την ένδειξη </a:t>
            </a:r>
            <a:r>
              <a:rPr lang="en-US" sz="3600" b="1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~</a:t>
            </a:r>
            <a:endParaRPr lang="el-GR" sz="3600" b="1" i="0" u="none" strike="noStrike" cap="none" baseline="0" dirty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0F8B67-83C9-4CE4-9C15-99E5713AFD3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6000" y="144000"/>
            <a:ext cx="3692520" cy="63910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25A8395-B2DD-4737-9C1E-55A3483D1FC1}"/>
              </a:ext>
            </a:extLst>
          </p:cNvPr>
          <p:cNvSpPr/>
          <p:nvPr/>
        </p:nvSpPr>
        <p:spPr>
          <a:xfrm>
            <a:off x="4608000" y="864000"/>
            <a:ext cx="3744000" cy="1800000"/>
          </a:xfrm>
          <a:custGeom>
            <a:avLst>
              <a:gd name="f0" fmla="val -7638"/>
              <a:gd name="f1" fmla="val 27677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0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4" name="Straight Connector 3">
            <a:extLst>
              <a:ext uri="{FF2B5EF4-FFF2-40B4-BE49-F238E27FC236}">
                <a16:creationId xmlns:a16="http://schemas.microsoft.com/office/drawing/2014/main" id="{4F490DCC-664F-476B-8EB0-1364B470E6BF}"/>
              </a:ext>
            </a:extLst>
          </p:cNvPr>
          <p:cNvSpPr/>
          <p:nvPr/>
        </p:nvSpPr>
        <p:spPr>
          <a:xfrm>
            <a:off x="4860000" y="2448000"/>
            <a:ext cx="455040" cy="0"/>
          </a:xfrm>
          <a:prstGeom prst="line">
            <a:avLst/>
          </a:prstGeom>
          <a:noFill/>
          <a:ln w="29160">
            <a:solidFill>
              <a:srgbClr val="FF0000"/>
            </a:solidFill>
            <a:prstDash val="solid"/>
          </a:ln>
        </p:spPr>
        <p:txBody>
          <a:bodyPr vert="horz" wrap="none" lIns="104400" tIns="59400" rIns="104400" bIns="594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2C480372-4411-4E09-A56A-F795B36809DA}"/>
              </a:ext>
            </a:extLst>
          </p:cNvPr>
          <p:cNvSpPr/>
          <p:nvPr/>
        </p:nvSpPr>
        <p:spPr>
          <a:xfrm flipV="1">
            <a:off x="5315040" y="1044000"/>
            <a:ext cx="0" cy="1404000"/>
          </a:xfrm>
          <a:prstGeom prst="line">
            <a:avLst/>
          </a:prstGeom>
          <a:noFill/>
          <a:ln w="29160">
            <a:solidFill>
              <a:srgbClr val="FF0000"/>
            </a:solidFill>
            <a:prstDash val="solid"/>
          </a:ln>
        </p:spPr>
        <p:txBody>
          <a:bodyPr vert="horz" wrap="none" lIns="104400" tIns="59400" rIns="104400" bIns="594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82097246-AF0F-43F0-8909-7BED87A4C497}"/>
              </a:ext>
            </a:extLst>
          </p:cNvPr>
          <p:cNvSpPr/>
          <p:nvPr/>
        </p:nvSpPr>
        <p:spPr>
          <a:xfrm>
            <a:off x="5315040" y="1044000"/>
            <a:ext cx="259920" cy="0"/>
          </a:xfrm>
          <a:prstGeom prst="line">
            <a:avLst/>
          </a:prstGeom>
          <a:noFill/>
          <a:ln w="29160">
            <a:solidFill>
              <a:srgbClr val="FF0000"/>
            </a:solidFill>
            <a:prstDash val="solid"/>
          </a:ln>
        </p:spPr>
        <p:txBody>
          <a:bodyPr vert="horz" wrap="none" lIns="104400" tIns="59400" rIns="104400" bIns="594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F9DC28A1-583F-4030-B722-280EDCA8AD33}"/>
              </a:ext>
            </a:extLst>
          </p:cNvPr>
          <p:cNvSpPr/>
          <p:nvPr/>
        </p:nvSpPr>
        <p:spPr>
          <a:xfrm>
            <a:off x="5574960" y="1044000"/>
            <a:ext cx="0" cy="1404000"/>
          </a:xfrm>
          <a:prstGeom prst="line">
            <a:avLst/>
          </a:prstGeom>
          <a:noFill/>
          <a:ln w="29160">
            <a:solidFill>
              <a:srgbClr val="FF0000"/>
            </a:solidFill>
            <a:prstDash val="solid"/>
          </a:ln>
        </p:spPr>
        <p:txBody>
          <a:bodyPr vert="horz" wrap="none" lIns="104400" tIns="59400" rIns="104400" bIns="594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FF5A1AB5-1592-4651-A4E1-47880AFD31FF}"/>
              </a:ext>
            </a:extLst>
          </p:cNvPr>
          <p:cNvSpPr/>
          <p:nvPr/>
        </p:nvSpPr>
        <p:spPr>
          <a:xfrm>
            <a:off x="5574960" y="2448000"/>
            <a:ext cx="1527840" cy="0"/>
          </a:xfrm>
          <a:prstGeom prst="line">
            <a:avLst/>
          </a:prstGeom>
          <a:noFill/>
          <a:ln w="29160">
            <a:solidFill>
              <a:srgbClr val="FF0000"/>
            </a:solidFill>
            <a:prstDash val="solid"/>
          </a:ln>
        </p:spPr>
        <p:txBody>
          <a:bodyPr vert="horz" wrap="none" lIns="104400" tIns="59400" rIns="104400" bIns="594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7405CC37-E697-42AC-9CDA-26E8FB0E650D}"/>
              </a:ext>
            </a:extLst>
          </p:cNvPr>
          <p:cNvSpPr/>
          <p:nvPr/>
        </p:nvSpPr>
        <p:spPr>
          <a:xfrm flipV="1">
            <a:off x="7102800" y="1044000"/>
            <a:ext cx="0" cy="1404000"/>
          </a:xfrm>
          <a:prstGeom prst="line">
            <a:avLst/>
          </a:prstGeom>
          <a:noFill/>
          <a:ln w="29160">
            <a:solidFill>
              <a:srgbClr val="FF0000"/>
            </a:solidFill>
            <a:prstDash val="solid"/>
          </a:ln>
        </p:spPr>
        <p:txBody>
          <a:bodyPr vert="horz" wrap="none" lIns="104400" tIns="59400" rIns="104400" bIns="594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156E2F51-8F0F-496B-8BAA-A2C680B4D2CD}"/>
              </a:ext>
            </a:extLst>
          </p:cNvPr>
          <p:cNvSpPr/>
          <p:nvPr/>
        </p:nvSpPr>
        <p:spPr>
          <a:xfrm>
            <a:off x="7102800" y="1044000"/>
            <a:ext cx="259919" cy="0"/>
          </a:xfrm>
          <a:prstGeom prst="line">
            <a:avLst/>
          </a:prstGeom>
          <a:noFill/>
          <a:ln w="29160">
            <a:solidFill>
              <a:srgbClr val="FF0000"/>
            </a:solidFill>
            <a:prstDash val="solid"/>
          </a:ln>
        </p:spPr>
        <p:txBody>
          <a:bodyPr vert="horz" wrap="none" lIns="104400" tIns="59400" rIns="104400" bIns="594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E099BCCB-CEFA-4529-B661-8B711262E505}"/>
              </a:ext>
            </a:extLst>
          </p:cNvPr>
          <p:cNvSpPr/>
          <p:nvPr/>
        </p:nvSpPr>
        <p:spPr>
          <a:xfrm>
            <a:off x="7362719" y="1044000"/>
            <a:ext cx="0" cy="1404000"/>
          </a:xfrm>
          <a:prstGeom prst="line">
            <a:avLst/>
          </a:prstGeom>
          <a:noFill/>
          <a:ln w="29160">
            <a:solidFill>
              <a:srgbClr val="FF0000"/>
            </a:solidFill>
            <a:prstDash val="solid"/>
          </a:ln>
        </p:spPr>
        <p:txBody>
          <a:bodyPr vert="horz" wrap="none" lIns="104400" tIns="59400" rIns="104400" bIns="594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12" name="Straight Connector 11">
            <a:extLst>
              <a:ext uri="{FF2B5EF4-FFF2-40B4-BE49-F238E27FC236}">
                <a16:creationId xmlns:a16="http://schemas.microsoft.com/office/drawing/2014/main" id="{6D73E678-6552-46FF-B288-DE50B884C380}"/>
              </a:ext>
            </a:extLst>
          </p:cNvPr>
          <p:cNvSpPr/>
          <p:nvPr/>
        </p:nvSpPr>
        <p:spPr>
          <a:xfrm>
            <a:off x="7362719" y="2448000"/>
            <a:ext cx="845281" cy="0"/>
          </a:xfrm>
          <a:prstGeom prst="line">
            <a:avLst/>
          </a:prstGeom>
          <a:noFill/>
          <a:ln w="29160">
            <a:solidFill>
              <a:srgbClr val="FF0000"/>
            </a:solidFill>
            <a:prstDash val="solid"/>
          </a:ln>
        </p:spPr>
        <p:txBody>
          <a:bodyPr vert="horz" wrap="none" lIns="104400" tIns="59400" rIns="104400" bIns="594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757B442-4BC1-4513-A235-812770E02987}"/>
              </a:ext>
            </a:extLst>
          </p:cNvPr>
          <p:cNvSpPr/>
          <p:nvPr/>
        </p:nvSpPr>
        <p:spPr>
          <a:xfrm>
            <a:off x="4664520" y="2845440"/>
            <a:ext cx="3744000" cy="1800000"/>
          </a:xfrm>
          <a:custGeom>
            <a:avLst>
              <a:gd name="f0" fmla="val -7530"/>
              <a:gd name="f1" fmla="val 26005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0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14" name="Straight Connector 13">
            <a:extLst>
              <a:ext uri="{FF2B5EF4-FFF2-40B4-BE49-F238E27FC236}">
                <a16:creationId xmlns:a16="http://schemas.microsoft.com/office/drawing/2014/main" id="{9B0050B2-8C38-4D7D-B5D4-C748E14A7E06}"/>
              </a:ext>
            </a:extLst>
          </p:cNvPr>
          <p:cNvSpPr/>
          <p:nvPr/>
        </p:nvSpPr>
        <p:spPr>
          <a:xfrm>
            <a:off x="4916520" y="4429440"/>
            <a:ext cx="455040" cy="0"/>
          </a:xfrm>
          <a:prstGeom prst="line">
            <a:avLst/>
          </a:prstGeom>
          <a:noFill/>
          <a:ln w="29160">
            <a:solidFill>
              <a:srgbClr val="FF0000"/>
            </a:solidFill>
            <a:prstDash val="solid"/>
          </a:ln>
        </p:spPr>
        <p:txBody>
          <a:bodyPr vert="horz" wrap="none" lIns="104400" tIns="59400" rIns="104400" bIns="594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15" name="Straight Connector 14">
            <a:extLst>
              <a:ext uri="{FF2B5EF4-FFF2-40B4-BE49-F238E27FC236}">
                <a16:creationId xmlns:a16="http://schemas.microsoft.com/office/drawing/2014/main" id="{9CF5F0C3-72FD-4A5B-AFC8-B623F20B2076}"/>
              </a:ext>
            </a:extLst>
          </p:cNvPr>
          <p:cNvSpPr/>
          <p:nvPr/>
        </p:nvSpPr>
        <p:spPr>
          <a:xfrm flipV="1">
            <a:off x="5371560" y="3025440"/>
            <a:ext cx="0" cy="1404000"/>
          </a:xfrm>
          <a:prstGeom prst="line">
            <a:avLst/>
          </a:prstGeom>
          <a:noFill/>
          <a:ln w="29160">
            <a:solidFill>
              <a:srgbClr val="FF0000"/>
            </a:solidFill>
            <a:prstDash val="solid"/>
          </a:ln>
        </p:spPr>
        <p:txBody>
          <a:bodyPr vert="horz" wrap="none" lIns="104400" tIns="59400" rIns="104400" bIns="594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16" name="Straight Connector 15">
            <a:extLst>
              <a:ext uri="{FF2B5EF4-FFF2-40B4-BE49-F238E27FC236}">
                <a16:creationId xmlns:a16="http://schemas.microsoft.com/office/drawing/2014/main" id="{7AAF3CE7-6E2A-4C30-A50A-C1627275A492}"/>
              </a:ext>
            </a:extLst>
          </p:cNvPr>
          <p:cNvSpPr/>
          <p:nvPr/>
        </p:nvSpPr>
        <p:spPr>
          <a:xfrm>
            <a:off x="5371560" y="3025440"/>
            <a:ext cx="799920" cy="0"/>
          </a:xfrm>
          <a:prstGeom prst="line">
            <a:avLst/>
          </a:prstGeom>
          <a:noFill/>
          <a:ln w="29160">
            <a:solidFill>
              <a:srgbClr val="FF0000"/>
            </a:solidFill>
            <a:prstDash val="solid"/>
          </a:ln>
        </p:spPr>
        <p:txBody>
          <a:bodyPr vert="horz" wrap="none" lIns="104400" tIns="59400" rIns="104400" bIns="594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17" name="Straight Connector 16">
            <a:extLst>
              <a:ext uri="{FF2B5EF4-FFF2-40B4-BE49-F238E27FC236}">
                <a16:creationId xmlns:a16="http://schemas.microsoft.com/office/drawing/2014/main" id="{B447E9D6-B1CA-444A-97AA-2FB78B37D173}"/>
              </a:ext>
            </a:extLst>
          </p:cNvPr>
          <p:cNvSpPr/>
          <p:nvPr/>
        </p:nvSpPr>
        <p:spPr>
          <a:xfrm>
            <a:off x="6171480" y="3025440"/>
            <a:ext cx="0" cy="1404000"/>
          </a:xfrm>
          <a:prstGeom prst="line">
            <a:avLst/>
          </a:prstGeom>
          <a:noFill/>
          <a:ln w="29160">
            <a:solidFill>
              <a:srgbClr val="FF0000"/>
            </a:solidFill>
            <a:prstDash val="solid"/>
          </a:ln>
        </p:spPr>
        <p:txBody>
          <a:bodyPr vert="horz" wrap="none" lIns="104400" tIns="59400" rIns="104400" bIns="594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18" name="Straight Connector 17">
            <a:extLst>
              <a:ext uri="{FF2B5EF4-FFF2-40B4-BE49-F238E27FC236}">
                <a16:creationId xmlns:a16="http://schemas.microsoft.com/office/drawing/2014/main" id="{8D9C48F0-EB6D-4D40-802D-F51B89173FCD}"/>
              </a:ext>
            </a:extLst>
          </p:cNvPr>
          <p:cNvSpPr/>
          <p:nvPr/>
        </p:nvSpPr>
        <p:spPr>
          <a:xfrm flipV="1">
            <a:off x="7159320" y="3025440"/>
            <a:ext cx="0" cy="1404000"/>
          </a:xfrm>
          <a:prstGeom prst="line">
            <a:avLst/>
          </a:prstGeom>
          <a:noFill/>
          <a:ln w="29160">
            <a:solidFill>
              <a:srgbClr val="FF0000"/>
            </a:solidFill>
            <a:prstDash val="solid"/>
          </a:ln>
        </p:spPr>
        <p:txBody>
          <a:bodyPr vert="horz" wrap="none" lIns="104400" tIns="59400" rIns="104400" bIns="594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19" name="Straight Connector 18">
            <a:extLst>
              <a:ext uri="{FF2B5EF4-FFF2-40B4-BE49-F238E27FC236}">
                <a16:creationId xmlns:a16="http://schemas.microsoft.com/office/drawing/2014/main" id="{768F6407-92CE-4935-9F51-4C18EA1BBA62}"/>
              </a:ext>
            </a:extLst>
          </p:cNvPr>
          <p:cNvSpPr/>
          <p:nvPr/>
        </p:nvSpPr>
        <p:spPr>
          <a:xfrm>
            <a:off x="7159320" y="3025440"/>
            <a:ext cx="799920" cy="0"/>
          </a:xfrm>
          <a:prstGeom prst="line">
            <a:avLst/>
          </a:prstGeom>
          <a:noFill/>
          <a:ln w="29160">
            <a:solidFill>
              <a:srgbClr val="FF0000"/>
            </a:solidFill>
            <a:prstDash val="solid"/>
          </a:ln>
        </p:spPr>
        <p:txBody>
          <a:bodyPr vert="horz" wrap="none" lIns="104400" tIns="59400" rIns="104400" bIns="594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20" name="Straight Connector 19">
            <a:extLst>
              <a:ext uri="{FF2B5EF4-FFF2-40B4-BE49-F238E27FC236}">
                <a16:creationId xmlns:a16="http://schemas.microsoft.com/office/drawing/2014/main" id="{69D58496-8823-4FDA-BACE-49821388376A}"/>
              </a:ext>
            </a:extLst>
          </p:cNvPr>
          <p:cNvSpPr/>
          <p:nvPr/>
        </p:nvSpPr>
        <p:spPr>
          <a:xfrm>
            <a:off x="7959240" y="3025440"/>
            <a:ext cx="0" cy="1404000"/>
          </a:xfrm>
          <a:prstGeom prst="line">
            <a:avLst/>
          </a:prstGeom>
          <a:noFill/>
          <a:ln w="29160">
            <a:solidFill>
              <a:srgbClr val="FF0000"/>
            </a:solidFill>
            <a:prstDash val="solid"/>
          </a:ln>
        </p:spPr>
        <p:txBody>
          <a:bodyPr vert="horz" wrap="none" lIns="104400" tIns="59400" rIns="104400" bIns="594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21" name="Straight Connector 20">
            <a:extLst>
              <a:ext uri="{FF2B5EF4-FFF2-40B4-BE49-F238E27FC236}">
                <a16:creationId xmlns:a16="http://schemas.microsoft.com/office/drawing/2014/main" id="{3181C2CC-617D-4223-895E-2730FA8BF10A}"/>
              </a:ext>
            </a:extLst>
          </p:cNvPr>
          <p:cNvSpPr/>
          <p:nvPr/>
        </p:nvSpPr>
        <p:spPr>
          <a:xfrm>
            <a:off x="7959240" y="4429440"/>
            <a:ext cx="248760" cy="0"/>
          </a:xfrm>
          <a:prstGeom prst="line">
            <a:avLst/>
          </a:prstGeom>
          <a:noFill/>
          <a:ln w="29160">
            <a:solidFill>
              <a:srgbClr val="FF0000"/>
            </a:solidFill>
            <a:prstDash val="solid"/>
          </a:ln>
        </p:spPr>
        <p:txBody>
          <a:bodyPr vert="horz" wrap="none" lIns="104400" tIns="59400" rIns="104400" bIns="594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22" name="Straight Connector 21">
            <a:extLst>
              <a:ext uri="{FF2B5EF4-FFF2-40B4-BE49-F238E27FC236}">
                <a16:creationId xmlns:a16="http://schemas.microsoft.com/office/drawing/2014/main" id="{DB53EA36-CACB-4E05-9128-57EF215BA555}"/>
              </a:ext>
            </a:extLst>
          </p:cNvPr>
          <p:cNvSpPr/>
          <p:nvPr/>
        </p:nvSpPr>
        <p:spPr>
          <a:xfrm>
            <a:off x="6150959" y="4428000"/>
            <a:ext cx="1008361" cy="0"/>
          </a:xfrm>
          <a:prstGeom prst="line">
            <a:avLst/>
          </a:prstGeom>
          <a:noFill/>
          <a:ln w="29160">
            <a:solidFill>
              <a:srgbClr val="FF0000"/>
            </a:solidFill>
            <a:prstDash val="solid"/>
          </a:ln>
        </p:spPr>
        <p:txBody>
          <a:bodyPr vert="horz" wrap="none" lIns="104400" tIns="59400" rIns="104400" bIns="594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06E40D9-36DA-4794-A33D-9FFDAF73E2A8}"/>
              </a:ext>
            </a:extLst>
          </p:cNvPr>
          <p:cNvSpPr/>
          <p:nvPr/>
        </p:nvSpPr>
        <p:spPr>
          <a:xfrm>
            <a:off x="4664520" y="4896000"/>
            <a:ext cx="3744000" cy="1800000"/>
          </a:xfrm>
          <a:custGeom>
            <a:avLst>
              <a:gd name="f0" fmla="val -7602"/>
              <a:gd name="f1" fmla="val 9376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0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24" name="Straight Connector 23">
            <a:extLst>
              <a:ext uri="{FF2B5EF4-FFF2-40B4-BE49-F238E27FC236}">
                <a16:creationId xmlns:a16="http://schemas.microsoft.com/office/drawing/2014/main" id="{5F7351FE-147B-4E81-9B91-4BBFF1DD5CB5}"/>
              </a:ext>
            </a:extLst>
          </p:cNvPr>
          <p:cNvSpPr/>
          <p:nvPr/>
        </p:nvSpPr>
        <p:spPr>
          <a:xfrm flipV="1">
            <a:off x="4939559" y="5040000"/>
            <a:ext cx="0" cy="1403999"/>
          </a:xfrm>
          <a:prstGeom prst="line">
            <a:avLst/>
          </a:prstGeom>
          <a:noFill/>
          <a:ln w="29160">
            <a:solidFill>
              <a:srgbClr val="FF0000"/>
            </a:solidFill>
            <a:prstDash val="solid"/>
          </a:ln>
        </p:spPr>
        <p:txBody>
          <a:bodyPr vert="horz" wrap="none" lIns="104400" tIns="59400" rIns="104400" bIns="594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25" name="Straight Connector 24">
            <a:extLst>
              <a:ext uri="{FF2B5EF4-FFF2-40B4-BE49-F238E27FC236}">
                <a16:creationId xmlns:a16="http://schemas.microsoft.com/office/drawing/2014/main" id="{C33E1D46-2DF1-4A0C-B8C1-AEEEE8B153D6}"/>
              </a:ext>
            </a:extLst>
          </p:cNvPr>
          <p:cNvSpPr/>
          <p:nvPr/>
        </p:nvSpPr>
        <p:spPr>
          <a:xfrm>
            <a:off x="4939559" y="5040000"/>
            <a:ext cx="1555921" cy="0"/>
          </a:xfrm>
          <a:prstGeom prst="line">
            <a:avLst/>
          </a:prstGeom>
          <a:noFill/>
          <a:ln w="29160">
            <a:solidFill>
              <a:srgbClr val="FF0000"/>
            </a:solidFill>
            <a:prstDash val="solid"/>
          </a:ln>
        </p:spPr>
        <p:txBody>
          <a:bodyPr vert="horz" wrap="none" lIns="104400" tIns="59400" rIns="104400" bIns="594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26" name="Straight Connector 25">
            <a:extLst>
              <a:ext uri="{FF2B5EF4-FFF2-40B4-BE49-F238E27FC236}">
                <a16:creationId xmlns:a16="http://schemas.microsoft.com/office/drawing/2014/main" id="{FC86D8E7-E3CD-415C-B6CF-8D108F77C19C}"/>
              </a:ext>
            </a:extLst>
          </p:cNvPr>
          <p:cNvSpPr/>
          <p:nvPr/>
        </p:nvSpPr>
        <p:spPr>
          <a:xfrm>
            <a:off x="6495480" y="5040000"/>
            <a:ext cx="0" cy="1403999"/>
          </a:xfrm>
          <a:prstGeom prst="line">
            <a:avLst/>
          </a:prstGeom>
          <a:noFill/>
          <a:ln w="29160">
            <a:solidFill>
              <a:srgbClr val="FF0000"/>
            </a:solidFill>
            <a:prstDash val="solid"/>
          </a:ln>
        </p:spPr>
        <p:txBody>
          <a:bodyPr vert="horz" wrap="none" lIns="104400" tIns="59400" rIns="104400" bIns="594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27" name="Straight Connector 26">
            <a:extLst>
              <a:ext uri="{FF2B5EF4-FFF2-40B4-BE49-F238E27FC236}">
                <a16:creationId xmlns:a16="http://schemas.microsoft.com/office/drawing/2014/main" id="{87C6CC9E-6EC4-41D1-8110-C2BEF1424B57}"/>
              </a:ext>
            </a:extLst>
          </p:cNvPr>
          <p:cNvSpPr/>
          <p:nvPr/>
        </p:nvSpPr>
        <p:spPr>
          <a:xfrm flipV="1">
            <a:off x="6727320" y="5040000"/>
            <a:ext cx="0" cy="1403999"/>
          </a:xfrm>
          <a:prstGeom prst="line">
            <a:avLst/>
          </a:prstGeom>
          <a:noFill/>
          <a:ln w="29160">
            <a:solidFill>
              <a:srgbClr val="FF0000"/>
            </a:solidFill>
            <a:prstDash val="solid"/>
          </a:ln>
        </p:spPr>
        <p:txBody>
          <a:bodyPr vert="horz" wrap="none" lIns="104400" tIns="59400" rIns="104400" bIns="594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28" name="Straight Connector 27">
            <a:extLst>
              <a:ext uri="{FF2B5EF4-FFF2-40B4-BE49-F238E27FC236}">
                <a16:creationId xmlns:a16="http://schemas.microsoft.com/office/drawing/2014/main" id="{4E3A1E59-E017-4D1F-B5F0-891637A4BED0}"/>
              </a:ext>
            </a:extLst>
          </p:cNvPr>
          <p:cNvSpPr/>
          <p:nvPr/>
        </p:nvSpPr>
        <p:spPr>
          <a:xfrm>
            <a:off x="8211240" y="5040000"/>
            <a:ext cx="0" cy="1403999"/>
          </a:xfrm>
          <a:prstGeom prst="line">
            <a:avLst/>
          </a:prstGeom>
          <a:noFill/>
          <a:ln w="29160">
            <a:solidFill>
              <a:srgbClr val="FF0000"/>
            </a:solidFill>
            <a:prstDash val="solid"/>
          </a:ln>
        </p:spPr>
        <p:txBody>
          <a:bodyPr vert="horz" wrap="none" lIns="104400" tIns="59400" rIns="104400" bIns="594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29" name="Straight Connector 28">
            <a:extLst>
              <a:ext uri="{FF2B5EF4-FFF2-40B4-BE49-F238E27FC236}">
                <a16:creationId xmlns:a16="http://schemas.microsoft.com/office/drawing/2014/main" id="{9EB7CDEB-9FD4-4869-B9A8-8E1B4A748170}"/>
              </a:ext>
            </a:extLst>
          </p:cNvPr>
          <p:cNvSpPr/>
          <p:nvPr/>
        </p:nvSpPr>
        <p:spPr>
          <a:xfrm>
            <a:off x="6474959" y="6442560"/>
            <a:ext cx="252361" cy="0"/>
          </a:xfrm>
          <a:prstGeom prst="line">
            <a:avLst/>
          </a:prstGeom>
          <a:noFill/>
          <a:ln w="29160">
            <a:solidFill>
              <a:srgbClr val="FF0000"/>
            </a:solidFill>
            <a:prstDash val="solid"/>
          </a:ln>
        </p:spPr>
        <p:txBody>
          <a:bodyPr vert="horz" wrap="none" lIns="104400" tIns="59400" rIns="104400" bIns="594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30" name="Straight Connector 29">
            <a:extLst>
              <a:ext uri="{FF2B5EF4-FFF2-40B4-BE49-F238E27FC236}">
                <a16:creationId xmlns:a16="http://schemas.microsoft.com/office/drawing/2014/main" id="{B21535E7-E74A-489B-B62D-7BCDADD15884}"/>
              </a:ext>
            </a:extLst>
          </p:cNvPr>
          <p:cNvSpPr/>
          <p:nvPr/>
        </p:nvSpPr>
        <p:spPr>
          <a:xfrm>
            <a:off x="6703560" y="5040000"/>
            <a:ext cx="1507680" cy="0"/>
          </a:xfrm>
          <a:prstGeom prst="line">
            <a:avLst/>
          </a:prstGeom>
          <a:noFill/>
          <a:ln w="29160">
            <a:solidFill>
              <a:srgbClr val="FF0000"/>
            </a:solidFill>
            <a:prstDash val="solid"/>
          </a:ln>
        </p:spPr>
        <p:txBody>
          <a:bodyPr vert="horz" wrap="none" lIns="104400" tIns="59400" rIns="104400" bIns="594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0F8B67-83C9-4CE4-9C15-99E5713AFD3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6000" y="144000"/>
            <a:ext cx="3692520" cy="6391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F8486CE4-78A0-4392-AF45-B22B19CB4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0870" y="2198243"/>
            <a:ext cx="1762124" cy="3838573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7DF2CA8-21A1-426F-9C23-B83001BFF94D}"/>
              </a:ext>
            </a:extLst>
          </p:cNvPr>
          <p:cNvSpPr/>
          <p:nvPr/>
        </p:nvSpPr>
        <p:spPr>
          <a:xfrm>
            <a:off x="4234648" y="3429000"/>
            <a:ext cx="1855434" cy="2059799"/>
          </a:xfrm>
          <a:custGeom>
            <a:avLst>
              <a:gd name="f0" fmla="val 25180"/>
              <a:gd name="f1" fmla="val -5651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330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Μπορούμε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 να το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 κάνουμε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 πιο 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σύντομο;</a:t>
            </a:r>
          </a:p>
        </p:txBody>
      </p:sp>
    </p:spTree>
    <p:extLst>
      <p:ext uri="{BB962C8B-B14F-4D97-AF65-F5344CB8AC3E}">
        <p14:creationId xmlns:p14="http://schemas.microsoft.com/office/powerpoint/2010/main" val="2655961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715D03-BB07-4193-A282-A440F8A5A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10" y="236574"/>
            <a:ext cx="8278380" cy="433448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F8486CE4-78A0-4392-AF45-B22B19CB4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55894" y="3484810"/>
            <a:ext cx="1439886" cy="3136616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7DF2CA8-21A1-426F-9C23-B83001BFF94D}"/>
              </a:ext>
            </a:extLst>
          </p:cNvPr>
          <p:cNvSpPr/>
          <p:nvPr/>
        </p:nvSpPr>
        <p:spPr>
          <a:xfrm>
            <a:off x="432810" y="5268719"/>
            <a:ext cx="2993970" cy="927896"/>
          </a:xfrm>
          <a:custGeom>
            <a:avLst>
              <a:gd name="f0" fmla="val 47090"/>
              <a:gd name="f1" fmla="val 1145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330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Πως λειτουργεί αυτό;</a:t>
            </a:r>
            <a:endParaRPr lang="el-GR" sz="2200" b="0" i="0" u="none" strike="noStrike" cap="none" baseline="0" dirty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139285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F9A3BD6-0CE1-4AA3-8B8F-4FAB82A2A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6009" y="2344213"/>
            <a:ext cx="1762125" cy="3838575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6A557D8-7FCD-438E-AB81-5D6B8606CE55}"/>
              </a:ext>
            </a:extLst>
          </p:cNvPr>
          <p:cNvSpPr/>
          <p:nvPr/>
        </p:nvSpPr>
        <p:spPr>
          <a:xfrm>
            <a:off x="3554003" y="941453"/>
            <a:ext cx="4824000" cy="967246"/>
          </a:xfrm>
          <a:custGeom>
            <a:avLst>
              <a:gd name="f0" fmla="val -1178"/>
              <a:gd name="f1" fmla="val 36787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330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Όλη μέρα τρέχω!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CCAE877-409B-4BCF-8AEC-9E2602044AED}"/>
              </a:ext>
            </a:extLst>
          </p:cNvPr>
          <p:cNvSpPr txBox="1">
            <a:spLocks/>
          </p:cNvSpPr>
          <p:nvPr/>
        </p:nvSpPr>
        <p:spPr>
          <a:xfrm>
            <a:off x="216000" y="144000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Η ζωή ενός </a:t>
            </a:r>
            <a:r>
              <a:rPr lang="el-GR" dirty="0" err="1"/>
              <a:t>μικροελεγκτή</a:t>
            </a:r>
            <a:r>
              <a:rPr lang="el-GR" dirty="0"/>
              <a:t>!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9B6874-B70E-4B28-9865-5979A8A9F8BD}"/>
              </a:ext>
            </a:extLst>
          </p:cNvPr>
          <p:cNvSpPr/>
          <p:nvPr/>
        </p:nvSpPr>
        <p:spPr>
          <a:xfrm>
            <a:off x="3554003" y="3568824"/>
            <a:ext cx="4824000" cy="234772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/>
              <a:t>Το πρόγραμμα ενός μικροελεγκτή δεν τελειώνει παρά μόνο όταν του αποσυνδέσουμε την τροφοδοσία!</a:t>
            </a:r>
          </a:p>
        </p:txBody>
      </p:sp>
    </p:spTree>
    <p:extLst>
      <p:ext uri="{BB962C8B-B14F-4D97-AF65-F5344CB8AC3E}">
        <p14:creationId xmlns:p14="http://schemas.microsoft.com/office/powerpoint/2010/main" val="2514872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A84378-74AD-4059-9D9C-1B2E36412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78" y="1104576"/>
            <a:ext cx="6420746" cy="232442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B69D8A5-C805-4687-A218-E28E5CDA92F9}"/>
              </a:ext>
            </a:extLst>
          </p:cNvPr>
          <p:cNvSpPr txBox="1">
            <a:spLocks/>
          </p:cNvSpPr>
          <p:nvPr/>
        </p:nvSpPr>
        <p:spPr>
          <a:xfrm>
            <a:off x="216000" y="144000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Γλώσσες Προγραμματισμού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AD695EF-338E-499D-A507-0A2D142D9C86}"/>
              </a:ext>
            </a:extLst>
          </p:cNvPr>
          <p:cNvGrpSpPr/>
          <p:nvPr/>
        </p:nvGrpSpPr>
        <p:grpSpPr>
          <a:xfrm>
            <a:off x="1429306" y="2875427"/>
            <a:ext cx="7489816" cy="3838573"/>
            <a:chOff x="1429306" y="2875427"/>
            <a:chExt cx="7489816" cy="3838573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FABAFA60-1C7A-4D63-A133-7D0462EED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56998" y="2875427"/>
              <a:ext cx="1762124" cy="3838573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9A00987-D109-4A12-B1E8-535F0279A5A9}"/>
                </a:ext>
              </a:extLst>
            </p:cNvPr>
            <p:cNvGrpSpPr/>
            <p:nvPr/>
          </p:nvGrpSpPr>
          <p:grpSpPr>
            <a:xfrm>
              <a:off x="1429306" y="3835924"/>
              <a:ext cx="4447711" cy="1917578"/>
              <a:chOff x="1083076" y="3684233"/>
              <a:chExt cx="4447711" cy="1917578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D49FBCF7-166A-4D20-848C-FEE869ADE027}"/>
                  </a:ext>
                </a:extLst>
              </p:cNvPr>
              <p:cNvSpPr/>
              <p:nvPr/>
            </p:nvSpPr>
            <p:spPr>
              <a:xfrm>
                <a:off x="1083076" y="3684233"/>
                <a:ext cx="4447711" cy="1917578"/>
              </a:xfrm>
              <a:custGeom>
                <a:avLst>
                  <a:gd name="f0" fmla="val 27574"/>
                  <a:gd name="f1" fmla="val 4567"/>
                </a:avLst>
                <a:gdLst>
                  <a:gd name="f2" fmla="val 10800000"/>
                  <a:gd name="f3" fmla="val 5400000"/>
                  <a:gd name="f4" fmla="val 16200000"/>
                  <a:gd name="f5" fmla="val w"/>
                  <a:gd name="f6" fmla="val h"/>
                  <a:gd name="f7" fmla="val 0"/>
                  <a:gd name="f8" fmla="val 21600"/>
                  <a:gd name="f9" fmla="+- 0 0 1"/>
                  <a:gd name="f10" fmla="val -2147483647"/>
                  <a:gd name="f11" fmla="val 2147483647"/>
                  <a:gd name="f12" fmla="val 3590"/>
                  <a:gd name="f13" fmla="val 8970"/>
                  <a:gd name="f14" fmla="val 12630"/>
                  <a:gd name="f15" fmla="val 18010"/>
                  <a:gd name="f16" fmla="*/ f5 1 21600"/>
                  <a:gd name="f17" fmla="*/ f6 1 21600"/>
                  <a:gd name="f18" fmla="pin -2147483647 f0 2147483647"/>
                  <a:gd name="f19" fmla="pin -2147483647 f1 2147483647"/>
                  <a:gd name="f20" fmla="+- 0 0 f12"/>
                  <a:gd name="f21" fmla="+- 3590 0 f7"/>
                  <a:gd name="f22" fmla="+- 0 0 f3"/>
                  <a:gd name="f23" fmla="+- 21600 0 f15"/>
                  <a:gd name="f24" fmla="+- 18010 0 f8"/>
                  <a:gd name="f25" fmla="+- f18 0 10800"/>
                  <a:gd name="f26" fmla="+- f19 0 10800"/>
                  <a:gd name="f27" fmla="+- f19 0 21600"/>
                  <a:gd name="f28" fmla="+- f18 0 21600"/>
                  <a:gd name="f29" fmla="*/ f18 f16 1"/>
                  <a:gd name="f30" fmla="*/ f19 f17 1"/>
                  <a:gd name="f31" fmla="*/ 800 f16 1"/>
                  <a:gd name="f32" fmla="*/ 20800 f16 1"/>
                  <a:gd name="f33" fmla="*/ 20800 f17 1"/>
                  <a:gd name="f34" fmla="*/ 800 f17 1"/>
                  <a:gd name="f35" fmla="abs f20"/>
                  <a:gd name="f36" fmla="abs f21"/>
                  <a:gd name="f37" fmla="?: f20 f22 f3"/>
                  <a:gd name="f38" fmla="?: f20 f3 f22"/>
                  <a:gd name="f39" fmla="?: f20 f4 f3"/>
                  <a:gd name="f40" fmla="?: f20 f3 f4"/>
                  <a:gd name="f41" fmla="abs f23"/>
                  <a:gd name="f42" fmla="?: f21 f22 f3"/>
                  <a:gd name="f43" fmla="?: f21 f3 f22"/>
                  <a:gd name="f44" fmla="?: f23 0 f2"/>
                  <a:gd name="f45" fmla="?: f23 f2 0"/>
                  <a:gd name="f46" fmla="abs f24"/>
                  <a:gd name="f47" fmla="?: f23 f22 f3"/>
                  <a:gd name="f48" fmla="?: f23 f3 f22"/>
                  <a:gd name="f49" fmla="?: f23 f4 f3"/>
                  <a:gd name="f50" fmla="?: f23 f3 f4"/>
                  <a:gd name="f51" fmla="?: f24 f22 f3"/>
                  <a:gd name="f52" fmla="?: f24 f3 f22"/>
                  <a:gd name="f53" fmla="?: f20 0 f2"/>
                  <a:gd name="f54" fmla="?: f20 f2 0"/>
                  <a:gd name="f55" fmla="abs f25"/>
                  <a:gd name="f56" fmla="abs f26"/>
                  <a:gd name="f57" fmla="?: f20 f40 f39"/>
                  <a:gd name="f58" fmla="?: f20 f39 f40"/>
                  <a:gd name="f59" fmla="?: f21 f38 f37"/>
                  <a:gd name="f60" fmla="?: f21 f45 f44"/>
                  <a:gd name="f61" fmla="?: f21 f44 f45"/>
                  <a:gd name="f62" fmla="?: f23 f42 f43"/>
                  <a:gd name="f63" fmla="?: f23 f50 f49"/>
                  <a:gd name="f64" fmla="?: f23 f49 f50"/>
                  <a:gd name="f65" fmla="?: f24 f48 f47"/>
                  <a:gd name="f66" fmla="?: f24 f54 f53"/>
                  <a:gd name="f67" fmla="?: f24 f53 f54"/>
                  <a:gd name="f68" fmla="?: f20 f51 f52"/>
                  <a:gd name="f69" fmla="+- f55 0 f56"/>
                  <a:gd name="f70" fmla="+- f56 0 f55"/>
                  <a:gd name="f71" fmla="?: f21 f58 f57"/>
                  <a:gd name="f72" fmla="?: f23 f60 f61"/>
                  <a:gd name="f73" fmla="?: f24 f64 f63"/>
                  <a:gd name="f74" fmla="?: f20 f66 f67"/>
                  <a:gd name="f75" fmla="?: f26 f9 f69"/>
                  <a:gd name="f76" fmla="?: f26 f69 f9"/>
                  <a:gd name="f77" fmla="?: f25 f9 f70"/>
                  <a:gd name="f78" fmla="?: f25 f70 f9"/>
                  <a:gd name="f79" fmla="?: f18 f9 f75"/>
                  <a:gd name="f80" fmla="?: f18 f9 f76"/>
                  <a:gd name="f81" fmla="?: f27 f77 f9"/>
                  <a:gd name="f82" fmla="?: f27 f78 f9"/>
                  <a:gd name="f83" fmla="?: f28 f76 f9"/>
                  <a:gd name="f84" fmla="?: f28 f75 f9"/>
                  <a:gd name="f85" fmla="?: f19 f9 f78"/>
                  <a:gd name="f86" fmla="?: f19 f9 f77"/>
                  <a:gd name="f87" fmla="?: f79 f18 0"/>
                  <a:gd name="f88" fmla="?: f79 f19 6280"/>
                  <a:gd name="f89" fmla="?: f80 f18 0"/>
                  <a:gd name="f90" fmla="?: f80 f19 15320"/>
                  <a:gd name="f91" fmla="?: f81 f18 6280"/>
                  <a:gd name="f92" fmla="?: f81 f19 21600"/>
                  <a:gd name="f93" fmla="?: f82 f18 15320"/>
                  <a:gd name="f94" fmla="?: f82 f19 21600"/>
                  <a:gd name="f95" fmla="?: f83 f18 21600"/>
                  <a:gd name="f96" fmla="?: f83 f19 15320"/>
                  <a:gd name="f97" fmla="?: f84 f18 21600"/>
                  <a:gd name="f98" fmla="?: f84 f19 6280"/>
                  <a:gd name="f99" fmla="?: f85 f18 15320"/>
                  <a:gd name="f100" fmla="?: f85 f19 0"/>
                  <a:gd name="f101" fmla="?: f86 f18 6280"/>
                  <a:gd name="f102" fmla="?: f86 f19 0"/>
                </a:gdLst>
                <a:ahLst>
                  <a:ahXY gdRefX="f0" minX="f10" maxX="f11" gdRefY="f1" minY="f10" maxY="f11">
                    <a:pos x="f29" y="f30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31" t="f34" r="f32" b="f33"/>
                <a:pathLst>
                  <a:path w="21600" h="21600">
                    <a:moveTo>
                      <a:pt x="f12" y="f7"/>
                    </a:moveTo>
                    <a:arcTo wR="f35" hR="f36" stAng="f71" swAng="f59"/>
                    <a:lnTo>
                      <a:pt x="f87" y="f88"/>
                    </a:lnTo>
                    <a:lnTo>
                      <a:pt x="f7" y="f13"/>
                    </a:lnTo>
                    <a:lnTo>
                      <a:pt x="f7" y="f14"/>
                    </a:lnTo>
                    <a:lnTo>
                      <a:pt x="f89" y="f90"/>
                    </a:lnTo>
                    <a:lnTo>
                      <a:pt x="f7" y="f15"/>
                    </a:lnTo>
                    <a:arcTo wR="f36" hR="f41" stAng="f72" swAng="f62"/>
                    <a:lnTo>
                      <a:pt x="f91" y="f92"/>
                    </a:lnTo>
                    <a:lnTo>
                      <a:pt x="f13" y="f8"/>
                    </a:lnTo>
                    <a:lnTo>
                      <a:pt x="f14" y="f8"/>
                    </a:lnTo>
                    <a:lnTo>
                      <a:pt x="f93" y="f94"/>
                    </a:lnTo>
                    <a:lnTo>
                      <a:pt x="f15" y="f8"/>
                    </a:lnTo>
                    <a:arcTo wR="f41" hR="f46" stAng="f73" swAng="f65"/>
                    <a:lnTo>
                      <a:pt x="f95" y="f96"/>
                    </a:lnTo>
                    <a:lnTo>
                      <a:pt x="f8" y="f14"/>
                    </a:lnTo>
                    <a:lnTo>
                      <a:pt x="f8" y="f13"/>
                    </a:lnTo>
                    <a:lnTo>
                      <a:pt x="f97" y="f98"/>
                    </a:lnTo>
                    <a:lnTo>
                      <a:pt x="f8" y="f12"/>
                    </a:lnTo>
                    <a:arcTo wR="f46" hR="f35" stAng="f74" swAng="f68"/>
                    <a:lnTo>
                      <a:pt x="f99" y="f100"/>
                    </a:lnTo>
                    <a:lnTo>
                      <a:pt x="f14" y="f7"/>
                    </a:lnTo>
                    <a:lnTo>
                      <a:pt x="f13" y="f7"/>
                    </a:lnTo>
                    <a:lnTo>
                      <a:pt x="f101" y="f102"/>
                    </a:lnTo>
                    <a:close/>
                  </a:path>
                </a:pathLst>
              </a:custGeom>
              <a:solidFill>
                <a:srgbClr val="FF3300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1">
                <a:noAutofit/>
              </a:bodyPr>
              <a:lstStyle/>
              <a:p>
                <a:pPr marL="0" marR="0" lvl="0" indent="0" algn="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l-GR" sz="2200" b="0" i="0" u="none" strike="noStrike" cap="none" baseline="0" dirty="0">
                    <a:ln>
                      <a:noFill/>
                    </a:ln>
                    <a:solidFill>
                      <a:srgbClr val="FFFFFF"/>
                    </a:solidFill>
                    <a:latin typeface="Arial" pitchFamily="2"/>
                    <a:ea typeface="Arial" pitchFamily="2"/>
                    <a:cs typeface="Arial" pitchFamily="2"/>
                  </a:rPr>
                  <a:t> Εγώ </a:t>
                </a:r>
              </a:p>
              <a:p>
                <a:pPr marL="0" marR="0" lvl="0" indent="0" algn="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l-GR" sz="2200" b="0" i="0" u="none" strike="noStrike" cap="none" baseline="0" dirty="0">
                    <a:ln>
                      <a:noFill/>
                    </a:ln>
                    <a:solidFill>
                      <a:srgbClr val="FFFFFF"/>
                    </a:solidFill>
                    <a:latin typeface="Arial" pitchFamily="2"/>
                    <a:ea typeface="Arial" pitchFamily="2"/>
                    <a:cs typeface="Arial" pitchFamily="2"/>
                  </a:rPr>
                  <a:t>καταλαβαίνω</a:t>
                </a:r>
              </a:p>
              <a:p>
                <a:pPr marL="0" marR="0" lvl="0" indent="0" algn="r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l-GR" sz="2200" b="0" i="0" u="none" strike="noStrike" cap="none" baseline="0" dirty="0">
                    <a:ln>
                      <a:noFill/>
                    </a:ln>
                    <a:solidFill>
                      <a:srgbClr val="FFFFFF"/>
                    </a:solidFill>
                    <a:latin typeface="Arial" pitchFamily="2"/>
                    <a:ea typeface="Arial" pitchFamily="2"/>
                    <a:cs typeface="Arial" pitchFamily="2"/>
                  </a:rPr>
                  <a:t> αυτό!</a:t>
                </a:r>
              </a:p>
            </p:txBody>
          </p:sp>
          <p:pic>
            <p:nvPicPr>
              <p:cNvPr id="7" name="Picture 2" descr="Αποτέλεσμα εικόνας για machine code">
                <a:extLst>
                  <a:ext uri="{FF2B5EF4-FFF2-40B4-BE49-F238E27FC236}">
                    <a16:creationId xmlns:a16="http://schemas.microsoft.com/office/drawing/2014/main" id="{26216F14-5A6F-4A5F-A257-0AE3CB872D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0945" y="3923507"/>
                <a:ext cx="1967532" cy="14756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A068551-13EB-448E-897B-B93DFC38C817}"/>
              </a:ext>
            </a:extLst>
          </p:cNvPr>
          <p:cNvSpPr/>
          <p:nvPr/>
        </p:nvSpPr>
        <p:spPr>
          <a:xfrm>
            <a:off x="7714026" y="866689"/>
            <a:ext cx="480063" cy="186204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5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E327FC-879A-4488-8E97-7890547C15B7}"/>
              </a:ext>
            </a:extLst>
          </p:cNvPr>
          <p:cNvSpPr/>
          <p:nvPr/>
        </p:nvSpPr>
        <p:spPr>
          <a:xfrm>
            <a:off x="1429306" y="5907441"/>
            <a:ext cx="4824000" cy="806559"/>
          </a:xfrm>
          <a:custGeom>
            <a:avLst>
              <a:gd name="f0" fmla="val 25415"/>
              <a:gd name="f1" fmla="val 1263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chemeClr val="accent2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Επίσης δεν ξέρω να τυπώνω!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Δεν έχω οθόνη </a:t>
            </a:r>
            <a:r>
              <a:rPr lang="en-US" sz="22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  <a:sym typeface="Wingdings" panose="05000000000000000000" pitchFamily="2" charset="2"/>
              </a:rPr>
              <a:t></a:t>
            </a:r>
            <a:endParaRPr lang="el-GR" sz="2200" b="0" i="0" u="none" strike="noStrike" cap="none" baseline="0" dirty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8572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376962-3514-4D1F-9D78-3204CA683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00" y="841006"/>
            <a:ext cx="6573167" cy="352474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B132A6F-51B6-47C2-9CEF-97C1A02CE17F}"/>
              </a:ext>
            </a:extLst>
          </p:cNvPr>
          <p:cNvSpPr txBox="1">
            <a:spLocks/>
          </p:cNvSpPr>
          <p:nvPr/>
        </p:nvSpPr>
        <p:spPr>
          <a:xfrm>
            <a:off x="216000" y="144000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Τι λέτε ότι κάνει αυτό;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30E083-AB15-4A72-9898-75D7C90BB6F1}"/>
              </a:ext>
            </a:extLst>
          </p:cNvPr>
          <p:cNvGrpSpPr/>
          <p:nvPr/>
        </p:nvGrpSpPr>
        <p:grpSpPr>
          <a:xfrm>
            <a:off x="1278727" y="2804406"/>
            <a:ext cx="7587129" cy="3838573"/>
            <a:chOff x="1278727" y="2804406"/>
            <a:chExt cx="7587129" cy="3838573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625DA68-27BF-4ACC-BBF4-430A96166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03732" y="2804406"/>
              <a:ext cx="1762124" cy="3838573"/>
            </a:xfrm>
            <a:prstGeom prst="rect">
              <a:avLst/>
            </a:prstGeom>
          </p:spPr>
        </p:pic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96DD95A-3419-4D1E-804B-AEBDA787B0F5}"/>
                </a:ext>
              </a:extLst>
            </p:cNvPr>
            <p:cNvSpPr/>
            <p:nvPr/>
          </p:nvSpPr>
          <p:spPr>
            <a:xfrm>
              <a:off x="1278727" y="4911654"/>
              <a:ext cx="4447711" cy="1276082"/>
            </a:xfrm>
            <a:custGeom>
              <a:avLst>
                <a:gd name="f0" fmla="val 27574"/>
                <a:gd name="f1" fmla="val 4567"/>
              </a:avLst>
              <a:gdLst>
                <a:gd name="f2" fmla="val 10800000"/>
                <a:gd name="f3" fmla="val 5400000"/>
                <a:gd name="f4" fmla="val 16200000"/>
                <a:gd name="f5" fmla="val w"/>
                <a:gd name="f6" fmla="val h"/>
                <a:gd name="f7" fmla="val 0"/>
                <a:gd name="f8" fmla="val 21600"/>
                <a:gd name="f9" fmla="+- 0 0 1"/>
                <a:gd name="f10" fmla="val -2147483647"/>
                <a:gd name="f11" fmla="val 2147483647"/>
                <a:gd name="f12" fmla="val 3590"/>
                <a:gd name="f13" fmla="val 8970"/>
                <a:gd name="f14" fmla="val 12630"/>
                <a:gd name="f15" fmla="val 18010"/>
                <a:gd name="f16" fmla="*/ f5 1 21600"/>
                <a:gd name="f17" fmla="*/ f6 1 21600"/>
                <a:gd name="f18" fmla="pin -2147483647 f0 2147483647"/>
                <a:gd name="f19" fmla="pin -2147483647 f1 2147483647"/>
                <a:gd name="f20" fmla="+- 0 0 f12"/>
                <a:gd name="f21" fmla="+- 3590 0 f7"/>
                <a:gd name="f22" fmla="+- 0 0 f3"/>
                <a:gd name="f23" fmla="+- 21600 0 f15"/>
                <a:gd name="f24" fmla="+- 18010 0 f8"/>
                <a:gd name="f25" fmla="+- f18 0 10800"/>
                <a:gd name="f26" fmla="+- f19 0 10800"/>
                <a:gd name="f27" fmla="+- f19 0 21600"/>
                <a:gd name="f28" fmla="+- f18 0 21600"/>
                <a:gd name="f29" fmla="*/ f18 f16 1"/>
                <a:gd name="f30" fmla="*/ f19 f17 1"/>
                <a:gd name="f31" fmla="*/ 800 f16 1"/>
                <a:gd name="f32" fmla="*/ 20800 f16 1"/>
                <a:gd name="f33" fmla="*/ 20800 f17 1"/>
                <a:gd name="f34" fmla="*/ 800 f17 1"/>
                <a:gd name="f35" fmla="abs f20"/>
                <a:gd name="f36" fmla="abs f21"/>
                <a:gd name="f37" fmla="?: f20 f22 f3"/>
                <a:gd name="f38" fmla="?: f20 f3 f22"/>
                <a:gd name="f39" fmla="?: f20 f4 f3"/>
                <a:gd name="f40" fmla="?: f20 f3 f4"/>
                <a:gd name="f41" fmla="abs f23"/>
                <a:gd name="f42" fmla="?: f21 f22 f3"/>
                <a:gd name="f43" fmla="?: f21 f3 f22"/>
                <a:gd name="f44" fmla="?: f23 0 f2"/>
                <a:gd name="f45" fmla="?: f23 f2 0"/>
                <a:gd name="f46" fmla="abs f24"/>
                <a:gd name="f47" fmla="?: f23 f22 f3"/>
                <a:gd name="f48" fmla="?: f23 f3 f22"/>
                <a:gd name="f49" fmla="?: f23 f4 f3"/>
                <a:gd name="f50" fmla="?: f23 f3 f4"/>
                <a:gd name="f51" fmla="?: f24 f22 f3"/>
                <a:gd name="f52" fmla="?: f24 f3 f22"/>
                <a:gd name="f53" fmla="?: f20 0 f2"/>
                <a:gd name="f54" fmla="?: f20 f2 0"/>
                <a:gd name="f55" fmla="abs f25"/>
                <a:gd name="f56" fmla="abs f26"/>
                <a:gd name="f57" fmla="?: f20 f40 f39"/>
                <a:gd name="f58" fmla="?: f20 f39 f40"/>
                <a:gd name="f59" fmla="?: f21 f38 f37"/>
                <a:gd name="f60" fmla="?: f21 f45 f44"/>
                <a:gd name="f61" fmla="?: f21 f44 f45"/>
                <a:gd name="f62" fmla="?: f23 f42 f43"/>
                <a:gd name="f63" fmla="?: f23 f50 f49"/>
                <a:gd name="f64" fmla="?: f23 f49 f50"/>
                <a:gd name="f65" fmla="?: f24 f48 f47"/>
                <a:gd name="f66" fmla="?: f24 f54 f53"/>
                <a:gd name="f67" fmla="?: f24 f53 f54"/>
                <a:gd name="f68" fmla="?: f20 f51 f52"/>
                <a:gd name="f69" fmla="+- f55 0 f56"/>
                <a:gd name="f70" fmla="+- f56 0 f55"/>
                <a:gd name="f71" fmla="?: f21 f58 f57"/>
                <a:gd name="f72" fmla="?: f23 f60 f61"/>
                <a:gd name="f73" fmla="?: f24 f64 f63"/>
                <a:gd name="f74" fmla="?: f20 f66 f67"/>
                <a:gd name="f75" fmla="?: f26 f9 f69"/>
                <a:gd name="f76" fmla="?: f26 f69 f9"/>
                <a:gd name="f77" fmla="?: f25 f9 f70"/>
                <a:gd name="f78" fmla="?: f25 f70 f9"/>
                <a:gd name="f79" fmla="?: f18 f9 f75"/>
                <a:gd name="f80" fmla="?: f18 f9 f76"/>
                <a:gd name="f81" fmla="?: f27 f77 f9"/>
                <a:gd name="f82" fmla="?: f27 f78 f9"/>
                <a:gd name="f83" fmla="?: f28 f76 f9"/>
                <a:gd name="f84" fmla="?: f28 f75 f9"/>
                <a:gd name="f85" fmla="?: f19 f9 f78"/>
                <a:gd name="f86" fmla="?: f19 f9 f77"/>
                <a:gd name="f87" fmla="?: f79 f18 0"/>
                <a:gd name="f88" fmla="?: f79 f19 6280"/>
                <a:gd name="f89" fmla="?: f80 f18 0"/>
                <a:gd name="f90" fmla="?: f80 f19 15320"/>
                <a:gd name="f91" fmla="?: f81 f18 6280"/>
                <a:gd name="f92" fmla="?: f81 f19 21600"/>
                <a:gd name="f93" fmla="?: f82 f18 15320"/>
                <a:gd name="f94" fmla="?: f82 f19 21600"/>
                <a:gd name="f95" fmla="?: f83 f18 21600"/>
                <a:gd name="f96" fmla="?: f83 f19 15320"/>
                <a:gd name="f97" fmla="?: f84 f18 21600"/>
                <a:gd name="f98" fmla="?: f84 f19 6280"/>
                <a:gd name="f99" fmla="?: f85 f18 15320"/>
                <a:gd name="f100" fmla="?: f85 f19 0"/>
                <a:gd name="f101" fmla="?: f86 f18 6280"/>
                <a:gd name="f102" fmla="?: f86 f19 0"/>
              </a:gdLst>
              <a:ahLst>
                <a:ahXY gdRefX="f0" minX="f10" maxX="f11" gdRefY="f1" minY="f10" maxY="f11">
                  <a:pos x="f29" y="f30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1" t="f34" r="f32" b="f33"/>
              <a:pathLst>
                <a:path w="21600" h="21600">
                  <a:moveTo>
                    <a:pt x="f12" y="f7"/>
                  </a:moveTo>
                  <a:arcTo wR="f35" hR="f36" stAng="f71" swAng="f59"/>
                  <a:lnTo>
                    <a:pt x="f87" y="f88"/>
                  </a:lnTo>
                  <a:lnTo>
                    <a:pt x="f7" y="f13"/>
                  </a:lnTo>
                  <a:lnTo>
                    <a:pt x="f7" y="f14"/>
                  </a:lnTo>
                  <a:lnTo>
                    <a:pt x="f89" y="f90"/>
                  </a:lnTo>
                  <a:lnTo>
                    <a:pt x="f7" y="f15"/>
                  </a:lnTo>
                  <a:arcTo wR="f36" hR="f41" stAng="f72" swAng="f62"/>
                  <a:lnTo>
                    <a:pt x="f91" y="f92"/>
                  </a:lnTo>
                  <a:lnTo>
                    <a:pt x="f13" y="f8"/>
                  </a:lnTo>
                  <a:lnTo>
                    <a:pt x="f14" y="f8"/>
                  </a:lnTo>
                  <a:lnTo>
                    <a:pt x="f93" y="f94"/>
                  </a:lnTo>
                  <a:lnTo>
                    <a:pt x="f15" y="f8"/>
                  </a:lnTo>
                  <a:arcTo wR="f41" hR="f46" stAng="f73" swAng="f65"/>
                  <a:lnTo>
                    <a:pt x="f95" y="f96"/>
                  </a:lnTo>
                  <a:lnTo>
                    <a:pt x="f8" y="f14"/>
                  </a:lnTo>
                  <a:lnTo>
                    <a:pt x="f8" y="f13"/>
                  </a:lnTo>
                  <a:lnTo>
                    <a:pt x="f97" y="f98"/>
                  </a:lnTo>
                  <a:lnTo>
                    <a:pt x="f8" y="f12"/>
                  </a:lnTo>
                  <a:arcTo wR="f46" hR="f35" stAng="f74" swAng="f68"/>
                  <a:lnTo>
                    <a:pt x="f99" y="f100"/>
                  </a:lnTo>
                  <a:lnTo>
                    <a:pt x="f14" y="f7"/>
                  </a:lnTo>
                  <a:lnTo>
                    <a:pt x="f13" y="f7"/>
                  </a:lnTo>
                  <a:lnTo>
                    <a:pt x="f101" y="f102"/>
                  </a:lnTo>
                  <a:close/>
                </a:path>
              </a:pathLst>
            </a:custGeom>
            <a:solidFill>
              <a:srgbClr val="FF33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1">
              <a:noAutofit/>
            </a:bodyPr>
            <a:lstStyle/>
            <a:p>
              <a:pPr marL="0" marR="0" lvl="0" indent="0" algn="ctr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l-GR" sz="2200" dirty="0">
                  <a:solidFill>
                    <a:srgbClr val="FFFFFF"/>
                  </a:solidFill>
                  <a:latin typeface="Arial" pitchFamily="2"/>
                  <a:ea typeface="Arial" pitchFamily="2"/>
                  <a:cs typeface="Arial" pitchFamily="2"/>
                </a:rPr>
                <a:t>Δε μπορώ να τυπώσω είπαμε!</a:t>
              </a:r>
            </a:p>
            <a:p>
              <a:pPr marL="0" marR="0" lvl="0" indent="0" algn="ctr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l-GR" sz="2200" b="0" i="0" u="none" strike="noStrike" cap="none" baseline="0" dirty="0">
                  <a:ln>
                    <a:noFill/>
                  </a:ln>
                  <a:solidFill>
                    <a:srgbClr val="FFFFFF"/>
                  </a:solidFill>
                  <a:latin typeface="Arial" pitchFamily="2"/>
                  <a:ea typeface="Arial" pitchFamily="2"/>
                  <a:cs typeface="Arial" pitchFamily="2"/>
                </a:rPr>
                <a:t>Μήπως να αναβοσβήναμε 4 </a:t>
              </a:r>
              <a:r>
                <a:rPr lang="en-US" sz="2200" b="0" i="0" u="none" strike="noStrike" cap="none" baseline="0" dirty="0">
                  <a:ln>
                    <a:noFill/>
                  </a:ln>
                  <a:solidFill>
                    <a:srgbClr val="FFFFFF"/>
                  </a:solidFill>
                  <a:latin typeface="Arial" pitchFamily="2"/>
                  <a:ea typeface="Arial" pitchFamily="2"/>
                  <a:cs typeface="Arial" pitchFamily="2"/>
                </a:rPr>
                <a:t>LED;</a:t>
              </a:r>
              <a:endParaRPr lang="el-GR" sz="22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950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9E949C-112A-47E8-BC39-BAF53F7029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t="26925" r="40505" b="5203"/>
          <a:stretch/>
        </p:blipFill>
        <p:spPr>
          <a:xfrm>
            <a:off x="216000" y="852256"/>
            <a:ext cx="4631207" cy="494213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910461D-7339-4395-80E4-8BF2B6FD96A8}"/>
              </a:ext>
            </a:extLst>
          </p:cNvPr>
          <p:cNvSpPr txBox="1">
            <a:spLocks/>
          </p:cNvSpPr>
          <p:nvPr/>
        </p:nvSpPr>
        <p:spPr>
          <a:xfrm>
            <a:off x="216000" y="144000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To </a:t>
            </a:r>
            <a:r>
              <a:rPr lang="el-GR" dirty="0"/>
              <a:t>πρόγραμμα της προηγούμενης φοράς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5716960-B48C-4CC0-B4FF-F13B357857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10769" y="1434763"/>
            <a:ext cx="1762124" cy="3838573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7CEA4FA-53BA-4131-9914-FF915376FD01}"/>
              </a:ext>
            </a:extLst>
          </p:cNvPr>
          <p:cNvSpPr/>
          <p:nvPr/>
        </p:nvSpPr>
        <p:spPr>
          <a:xfrm>
            <a:off x="4500000" y="1344873"/>
            <a:ext cx="1762124" cy="1276082"/>
          </a:xfrm>
          <a:custGeom>
            <a:avLst>
              <a:gd name="f0" fmla="val 26486"/>
              <a:gd name="f1" fmla="val 37326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330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Τώρα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κάτι γίνεται!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0C9A0A-F528-4096-8742-AA758851B937}"/>
              </a:ext>
            </a:extLst>
          </p:cNvPr>
          <p:cNvSpPr txBox="1">
            <a:spLocks/>
          </p:cNvSpPr>
          <p:nvPr/>
        </p:nvSpPr>
        <p:spPr>
          <a:xfrm>
            <a:off x="216000" y="5999005"/>
            <a:ext cx="8568000" cy="576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Είναι </a:t>
            </a:r>
            <a:r>
              <a:rPr lang="en-US" dirty="0"/>
              <a:t>C </a:t>
            </a:r>
            <a:r>
              <a:rPr lang="el-GR" dirty="0"/>
              <a:t>αλλά διαφέρει από το προηγούμενο. Γιατί;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ED78E16-2374-4085-9954-6989E6686A06}"/>
              </a:ext>
            </a:extLst>
          </p:cNvPr>
          <p:cNvSpPr txBox="1"/>
          <p:nvPr/>
        </p:nvSpPr>
        <p:spPr>
          <a:xfrm>
            <a:off x="486332" y="2553286"/>
            <a:ext cx="7711920" cy="1983240"/>
          </a:xfrm>
          <a:prstGeom prst="rect">
            <a:avLst/>
          </a:prstGeom>
          <a:noFill/>
          <a:ln>
            <a:noFill/>
          </a:ln>
        </p:spPr>
        <p:txBody>
          <a:bodyPr vert="horz" lIns="90000" tIns="46800" rIns="90000" bIns="468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3600" b="1" i="0" u="none" strike="noStrike" cap="none" baseline="0" dirty="0">
                <a:ln>
                  <a:noFill/>
                </a:ln>
                <a:solidFill>
                  <a:srgbClr val="FFFF00"/>
                </a:solidFill>
                <a:effectLst>
                  <a:outerShdw dist="17961" dir="2700000">
                    <a:scrgbClr r="0" g="0" b="0"/>
                  </a:outerShdw>
                </a:effectLst>
                <a:latin typeface="Courier New" panose="02070309020205020404" pitchFamily="49" charset="0"/>
                <a:ea typeface="Arial" pitchFamily="2"/>
                <a:cs typeface="Courier New" panose="02070309020205020404" pitchFamily="49" charset="0"/>
              </a:rPr>
              <a:t>void setup() {</a:t>
            </a:r>
            <a:endParaRPr lang="en-US" sz="3600" b="1" i="0" u="none" strike="noStrike" cap="none" baseline="0" dirty="0">
              <a:ln>
                <a:noFill/>
              </a:ln>
              <a:solidFill>
                <a:srgbClr val="FFFF00"/>
              </a:solidFill>
              <a:effectLst>
                <a:outerShdw dist="17961" dir="2700000">
                  <a:scrgbClr r="0" g="0" b="0"/>
                </a:outerShdw>
              </a:effectLst>
              <a:latin typeface="Courier New" panose="02070309020205020404" pitchFamily="49" charset="0"/>
              <a:ea typeface="Arial" pitchFamily="2"/>
              <a:cs typeface="Courier New" panose="02070309020205020404" pitchFamily="49" charset="0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800" b="1" i="0" u="none" strike="noStrike" cap="none" baseline="0" dirty="0">
                <a:ln>
                  <a:noFill/>
                </a:ln>
                <a:solidFill>
                  <a:srgbClr val="FFFF00"/>
                </a:solidFill>
                <a:effectLst>
                  <a:outerShdw dist="17961" dir="2700000">
                    <a:scrgbClr r="0" g="0" b="0"/>
                  </a:outerShdw>
                </a:effectLst>
                <a:latin typeface="Courier New" panose="02070309020205020404" pitchFamily="49" charset="0"/>
                <a:ea typeface="Arial" pitchFamily="2"/>
                <a:cs typeface="Courier New" panose="02070309020205020404" pitchFamily="49" charset="0"/>
              </a:rPr>
              <a:t> p</a:t>
            </a:r>
            <a:r>
              <a:rPr lang="el-GR" sz="4800" b="1" i="0" u="none" strike="noStrike" cap="none" baseline="0" dirty="0">
                <a:ln>
                  <a:noFill/>
                </a:ln>
                <a:solidFill>
                  <a:srgbClr val="FFFF00"/>
                </a:solidFill>
                <a:effectLst>
                  <a:outerShdw dist="17961" dir="2700000">
                    <a:scrgbClr r="0" g="0" b="0"/>
                  </a:outerShdw>
                </a:effectLst>
                <a:latin typeface="Courier New" panose="02070309020205020404" pitchFamily="49" charset="0"/>
                <a:ea typeface="Arial" pitchFamily="2"/>
                <a:cs typeface="Courier New" panose="02070309020205020404" pitchFamily="49" charset="0"/>
              </a:rPr>
              <a:t>inMode(13,OUTPUT);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 b="1" i="0" u="none" strike="noStrike" cap="none" baseline="0" dirty="0">
                <a:ln>
                  <a:noFill/>
                </a:ln>
                <a:solidFill>
                  <a:srgbClr val="FFFF00"/>
                </a:solidFill>
                <a:effectLst>
                  <a:outerShdw dist="17961" dir="2700000">
                    <a:scrgbClr r="0" g="0" b="0"/>
                  </a:outerShdw>
                </a:effectLst>
                <a:latin typeface="Courier New" panose="02070309020205020404" pitchFamily="49" charset="0"/>
                <a:ea typeface="Arial" pitchFamily="2"/>
                <a:cs typeface="Courier New" panose="02070309020205020404" pitchFamily="49" charset="0"/>
              </a:rPr>
              <a:t>}</a:t>
            </a:r>
            <a:endParaRPr lang="el-GR" sz="4000" b="1" i="0" u="none" strike="noStrike" cap="none" baseline="0" dirty="0">
              <a:ln>
                <a:noFill/>
              </a:ln>
              <a:solidFill>
                <a:srgbClr val="FFFF00"/>
              </a:solidFill>
              <a:effectLst>
                <a:outerShdw dist="17961" dir="2700000">
                  <a:scrgbClr r="0" g="0" b="0"/>
                </a:outerShdw>
              </a:effectLst>
              <a:latin typeface="Courier New" panose="02070309020205020404" pitchFamily="49" charset="0"/>
              <a:ea typeface="Arial" pitchFamily="2"/>
              <a:cs typeface="Courier New" panose="020703090202050204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3D301F7-46D6-41F4-8238-AFF5284CF2CB}"/>
              </a:ext>
            </a:extLst>
          </p:cNvPr>
          <p:cNvGrpSpPr/>
          <p:nvPr/>
        </p:nvGrpSpPr>
        <p:grpSpPr>
          <a:xfrm>
            <a:off x="401243" y="4674973"/>
            <a:ext cx="8194459" cy="1932840"/>
            <a:chOff x="401243" y="4674973"/>
            <a:chExt cx="8194459" cy="19328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CF21C72-7D55-42F9-B43D-CD3AC3D8BACD}"/>
                </a:ext>
              </a:extLst>
            </p:cNvPr>
            <p:cNvSpPr/>
            <p:nvPr/>
          </p:nvSpPr>
          <p:spPr>
            <a:xfrm>
              <a:off x="401243" y="5106280"/>
              <a:ext cx="4824000" cy="1440000"/>
            </a:xfrm>
            <a:custGeom>
              <a:avLst>
                <a:gd name="f0" fmla="val 13721"/>
                <a:gd name="f1" fmla="val -17930"/>
              </a:avLst>
              <a:gdLst>
                <a:gd name="f2" fmla="val 10800000"/>
                <a:gd name="f3" fmla="val 5400000"/>
                <a:gd name="f4" fmla="val 16200000"/>
                <a:gd name="f5" fmla="val w"/>
                <a:gd name="f6" fmla="val h"/>
                <a:gd name="f7" fmla="val 0"/>
                <a:gd name="f8" fmla="val 21600"/>
                <a:gd name="f9" fmla="+- 0 0 1"/>
                <a:gd name="f10" fmla="val -2147483647"/>
                <a:gd name="f11" fmla="val 2147483647"/>
                <a:gd name="f12" fmla="val 3590"/>
                <a:gd name="f13" fmla="val 8970"/>
                <a:gd name="f14" fmla="val 12630"/>
                <a:gd name="f15" fmla="val 18010"/>
                <a:gd name="f16" fmla="*/ f5 1 21600"/>
                <a:gd name="f17" fmla="*/ f6 1 21600"/>
                <a:gd name="f18" fmla="pin -2147483647 f0 2147483647"/>
                <a:gd name="f19" fmla="pin -2147483647 f1 2147483647"/>
                <a:gd name="f20" fmla="+- 0 0 f12"/>
                <a:gd name="f21" fmla="+- 3590 0 f7"/>
                <a:gd name="f22" fmla="+- 0 0 f3"/>
                <a:gd name="f23" fmla="+- 21600 0 f15"/>
                <a:gd name="f24" fmla="+- 18010 0 f8"/>
                <a:gd name="f25" fmla="+- f18 0 10800"/>
                <a:gd name="f26" fmla="+- f19 0 10800"/>
                <a:gd name="f27" fmla="+- f19 0 21600"/>
                <a:gd name="f28" fmla="+- f18 0 21600"/>
                <a:gd name="f29" fmla="*/ f18 f16 1"/>
                <a:gd name="f30" fmla="*/ f19 f17 1"/>
                <a:gd name="f31" fmla="*/ 800 f16 1"/>
                <a:gd name="f32" fmla="*/ 20800 f16 1"/>
                <a:gd name="f33" fmla="*/ 20800 f17 1"/>
                <a:gd name="f34" fmla="*/ 800 f17 1"/>
                <a:gd name="f35" fmla="abs f20"/>
                <a:gd name="f36" fmla="abs f21"/>
                <a:gd name="f37" fmla="?: f20 f22 f3"/>
                <a:gd name="f38" fmla="?: f20 f3 f22"/>
                <a:gd name="f39" fmla="?: f20 f4 f3"/>
                <a:gd name="f40" fmla="?: f20 f3 f4"/>
                <a:gd name="f41" fmla="abs f23"/>
                <a:gd name="f42" fmla="?: f21 f22 f3"/>
                <a:gd name="f43" fmla="?: f21 f3 f22"/>
                <a:gd name="f44" fmla="?: f23 0 f2"/>
                <a:gd name="f45" fmla="?: f23 f2 0"/>
                <a:gd name="f46" fmla="abs f24"/>
                <a:gd name="f47" fmla="?: f23 f22 f3"/>
                <a:gd name="f48" fmla="?: f23 f3 f22"/>
                <a:gd name="f49" fmla="?: f23 f4 f3"/>
                <a:gd name="f50" fmla="?: f23 f3 f4"/>
                <a:gd name="f51" fmla="?: f24 f22 f3"/>
                <a:gd name="f52" fmla="?: f24 f3 f22"/>
                <a:gd name="f53" fmla="?: f20 0 f2"/>
                <a:gd name="f54" fmla="?: f20 f2 0"/>
                <a:gd name="f55" fmla="abs f25"/>
                <a:gd name="f56" fmla="abs f26"/>
                <a:gd name="f57" fmla="?: f20 f40 f39"/>
                <a:gd name="f58" fmla="?: f20 f39 f40"/>
                <a:gd name="f59" fmla="?: f21 f38 f37"/>
                <a:gd name="f60" fmla="?: f21 f45 f44"/>
                <a:gd name="f61" fmla="?: f21 f44 f45"/>
                <a:gd name="f62" fmla="?: f23 f42 f43"/>
                <a:gd name="f63" fmla="?: f23 f50 f49"/>
                <a:gd name="f64" fmla="?: f23 f49 f50"/>
                <a:gd name="f65" fmla="?: f24 f48 f47"/>
                <a:gd name="f66" fmla="?: f24 f54 f53"/>
                <a:gd name="f67" fmla="?: f24 f53 f54"/>
                <a:gd name="f68" fmla="?: f20 f51 f52"/>
                <a:gd name="f69" fmla="+- f55 0 f56"/>
                <a:gd name="f70" fmla="+- f56 0 f55"/>
                <a:gd name="f71" fmla="?: f21 f58 f57"/>
                <a:gd name="f72" fmla="?: f23 f60 f61"/>
                <a:gd name="f73" fmla="?: f24 f64 f63"/>
                <a:gd name="f74" fmla="?: f20 f66 f67"/>
                <a:gd name="f75" fmla="?: f26 f9 f69"/>
                <a:gd name="f76" fmla="?: f26 f69 f9"/>
                <a:gd name="f77" fmla="?: f25 f9 f70"/>
                <a:gd name="f78" fmla="?: f25 f70 f9"/>
                <a:gd name="f79" fmla="?: f18 f9 f75"/>
                <a:gd name="f80" fmla="?: f18 f9 f76"/>
                <a:gd name="f81" fmla="?: f27 f77 f9"/>
                <a:gd name="f82" fmla="?: f27 f78 f9"/>
                <a:gd name="f83" fmla="?: f28 f76 f9"/>
                <a:gd name="f84" fmla="?: f28 f75 f9"/>
                <a:gd name="f85" fmla="?: f19 f9 f78"/>
                <a:gd name="f86" fmla="?: f19 f9 f77"/>
                <a:gd name="f87" fmla="?: f79 f18 0"/>
                <a:gd name="f88" fmla="?: f79 f19 6280"/>
                <a:gd name="f89" fmla="?: f80 f18 0"/>
                <a:gd name="f90" fmla="?: f80 f19 15320"/>
                <a:gd name="f91" fmla="?: f81 f18 6280"/>
                <a:gd name="f92" fmla="?: f81 f19 21600"/>
                <a:gd name="f93" fmla="?: f82 f18 15320"/>
                <a:gd name="f94" fmla="?: f82 f19 21600"/>
                <a:gd name="f95" fmla="?: f83 f18 21600"/>
                <a:gd name="f96" fmla="?: f83 f19 15320"/>
                <a:gd name="f97" fmla="?: f84 f18 21600"/>
                <a:gd name="f98" fmla="?: f84 f19 6280"/>
                <a:gd name="f99" fmla="?: f85 f18 15320"/>
                <a:gd name="f100" fmla="?: f85 f19 0"/>
                <a:gd name="f101" fmla="?: f86 f18 6280"/>
                <a:gd name="f102" fmla="?: f86 f19 0"/>
              </a:gdLst>
              <a:ahLst>
                <a:ahXY gdRefX="f0" minX="f10" maxX="f11" gdRefY="f1" minY="f10" maxY="f11">
                  <a:pos x="f29" y="f30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1" t="f34" r="f32" b="f33"/>
              <a:pathLst>
                <a:path w="21600" h="21600">
                  <a:moveTo>
                    <a:pt x="f12" y="f7"/>
                  </a:moveTo>
                  <a:arcTo wR="f35" hR="f36" stAng="f71" swAng="f59"/>
                  <a:lnTo>
                    <a:pt x="f87" y="f88"/>
                  </a:lnTo>
                  <a:lnTo>
                    <a:pt x="f7" y="f13"/>
                  </a:lnTo>
                  <a:lnTo>
                    <a:pt x="f7" y="f14"/>
                  </a:lnTo>
                  <a:lnTo>
                    <a:pt x="f89" y="f90"/>
                  </a:lnTo>
                  <a:lnTo>
                    <a:pt x="f7" y="f15"/>
                  </a:lnTo>
                  <a:arcTo wR="f36" hR="f41" stAng="f72" swAng="f62"/>
                  <a:lnTo>
                    <a:pt x="f91" y="f92"/>
                  </a:lnTo>
                  <a:lnTo>
                    <a:pt x="f13" y="f8"/>
                  </a:lnTo>
                  <a:lnTo>
                    <a:pt x="f14" y="f8"/>
                  </a:lnTo>
                  <a:lnTo>
                    <a:pt x="f93" y="f94"/>
                  </a:lnTo>
                  <a:lnTo>
                    <a:pt x="f15" y="f8"/>
                  </a:lnTo>
                  <a:arcTo wR="f41" hR="f46" stAng="f73" swAng="f65"/>
                  <a:lnTo>
                    <a:pt x="f95" y="f96"/>
                  </a:lnTo>
                  <a:lnTo>
                    <a:pt x="f8" y="f14"/>
                  </a:lnTo>
                  <a:lnTo>
                    <a:pt x="f8" y="f13"/>
                  </a:lnTo>
                  <a:lnTo>
                    <a:pt x="f97" y="f98"/>
                  </a:lnTo>
                  <a:lnTo>
                    <a:pt x="f8" y="f12"/>
                  </a:lnTo>
                  <a:arcTo wR="f46" hR="f35" stAng="f74" swAng="f68"/>
                  <a:lnTo>
                    <a:pt x="f99" y="f100"/>
                  </a:lnTo>
                  <a:lnTo>
                    <a:pt x="f14" y="f7"/>
                  </a:lnTo>
                  <a:lnTo>
                    <a:pt x="f13" y="f7"/>
                  </a:lnTo>
                  <a:lnTo>
                    <a:pt x="f101" y="f102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1">
              <a:noAutofit/>
            </a:bodyPr>
            <a:lstStyle/>
            <a:p>
              <a:pPr marL="0" marR="0" lvl="0" indent="0" algn="ctr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l-GR" sz="2200" b="0" i="0" u="none" strike="noStrike" cap="none" baseline="0">
                  <a:ln>
                    <a:noFill/>
                  </a:ln>
                  <a:solidFill>
                    <a:srgbClr val="FFFFFF"/>
                  </a:solidFill>
                  <a:latin typeface="Arial" pitchFamily="2"/>
                  <a:ea typeface="Arial" pitchFamily="2"/>
                  <a:cs typeface="Arial" pitchFamily="2"/>
                </a:rPr>
                <a:t>Κάνε το ποδαράκι 13 ΈΞΟΔΟ</a:t>
              </a:r>
            </a:p>
            <a:p>
              <a:pPr marL="0" marR="0" lvl="0" indent="0" algn="ctr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l-GR" sz="2200" b="0" i="0" u="none" strike="noStrike" cap="none" baseline="0">
                  <a:ln>
                    <a:noFill/>
                  </a:ln>
                  <a:solidFill>
                    <a:srgbClr val="FFFFFF"/>
                  </a:solidFill>
                  <a:latin typeface="Arial" pitchFamily="2"/>
                  <a:ea typeface="Arial" pitchFamily="2"/>
                  <a:cs typeface="Arial" pitchFamily="2"/>
                </a:rPr>
                <a:t>Το Arduino θα βγάζει 0 ή 5V ανάλογα</a:t>
              </a:r>
            </a:p>
            <a:p>
              <a:pPr marL="0" marR="0" lvl="0" indent="0" algn="ctr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l-GR" sz="2200" b="0" i="0" u="none" strike="noStrike" cap="none" baseline="0">
                  <a:ln>
                    <a:noFill/>
                  </a:ln>
                  <a:solidFill>
                    <a:srgbClr val="FFFFFF"/>
                  </a:solidFill>
                  <a:latin typeface="Arial" pitchFamily="2"/>
                  <a:ea typeface="Arial" pitchFamily="2"/>
                  <a:cs typeface="Arial" pitchFamily="2"/>
                </a:rPr>
                <a:t>την εντολή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B645B43-7615-4EFA-B9F4-147B217E1B99}"/>
                </a:ext>
              </a:extLst>
            </p:cNvPr>
            <p:cNvGrpSpPr/>
            <p:nvPr/>
          </p:nvGrpSpPr>
          <p:grpSpPr>
            <a:xfrm>
              <a:off x="6141942" y="4674973"/>
              <a:ext cx="2453760" cy="1932840"/>
              <a:chOff x="5618160" y="4565688"/>
              <a:chExt cx="2453760" cy="193284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E443CFB-D6EE-4E6C-AF02-55775FD305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5618160" y="4565688"/>
                <a:ext cx="2453760" cy="193284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6102EE0-6241-4BC0-999B-FD202389E0EA}"/>
                  </a:ext>
                </a:extLst>
              </p:cNvPr>
              <p:cNvSpPr/>
              <p:nvPr/>
            </p:nvSpPr>
            <p:spPr>
              <a:xfrm>
                <a:off x="6658609" y="4821123"/>
                <a:ext cx="372862" cy="396884"/>
              </a:xfrm>
              <a:prstGeom prst="ellipse">
                <a:avLst/>
              </a:prstGeom>
              <a:solidFill>
                <a:schemeClr val="accent4">
                  <a:alpha val="48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A7E1E8-297B-4B85-A505-7129F2A73AE5}"/>
              </a:ext>
            </a:extLst>
          </p:cNvPr>
          <p:cNvGrpSpPr/>
          <p:nvPr/>
        </p:nvGrpSpPr>
        <p:grpSpPr>
          <a:xfrm>
            <a:off x="401243" y="856142"/>
            <a:ext cx="8515959" cy="3682689"/>
            <a:chOff x="401243" y="856142"/>
            <a:chExt cx="8515959" cy="368268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D4D9B4F-D087-428B-8367-9A20EBFCAE3A}"/>
                </a:ext>
              </a:extLst>
            </p:cNvPr>
            <p:cNvSpPr/>
            <p:nvPr/>
          </p:nvSpPr>
          <p:spPr>
            <a:xfrm>
              <a:off x="401243" y="885105"/>
              <a:ext cx="4824000" cy="1440000"/>
            </a:xfrm>
            <a:custGeom>
              <a:avLst>
                <a:gd name="f0" fmla="val 29749"/>
                <a:gd name="f1" fmla="val 12226"/>
              </a:avLst>
              <a:gdLst>
                <a:gd name="f2" fmla="val 10800000"/>
                <a:gd name="f3" fmla="val 5400000"/>
                <a:gd name="f4" fmla="val 16200000"/>
                <a:gd name="f5" fmla="val w"/>
                <a:gd name="f6" fmla="val h"/>
                <a:gd name="f7" fmla="val 0"/>
                <a:gd name="f8" fmla="val 21600"/>
                <a:gd name="f9" fmla="+- 0 0 1"/>
                <a:gd name="f10" fmla="val -2147483647"/>
                <a:gd name="f11" fmla="val 2147483647"/>
                <a:gd name="f12" fmla="val 3590"/>
                <a:gd name="f13" fmla="val 8970"/>
                <a:gd name="f14" fmla="val 12630"/>
                <a:gd name="f15" fmla="val 18010"/>
                <a:gd name="f16" fmla="*/ f5 1 21600"/>
                <a:gd name="f17" fmla="*/ f6 1 21600"/>
                <a:gd name="f18" fmla="pin -2147483647 f0 2147483647"/>
                <a:gd name="f19" fmla="pin -2147483647 f1 2147483647"/>
                <a:gd name="f20" fmla="+- 0 0 f12"/>
                <a:gd name="f21" fmla="+- 3590 0 f7"/>
                <a:gd name="f22" fmla="+- 0 0 f3"/>
                <a:gd name="f23" fmla="+- 21600 0 f15"/>
                <a:gd name="f24" fmla="+- 18010 0 f8"/>
                <a:gd name="f25" fmla="+- f18 0 10800"/>
                <a:gd name="f26" fmla="+- f19 0 10800"/>
                <a:gd name="f27" fmla="+- f19 0 21600"/>
                <a:gd name="f28" fmla="+- f18 0 21600"/>
                <a:gd name="f29" fmla="*/ f18 f16 1"/>
                <a:gd name="f30" fmla="*/ f19 f17 1"/>
                <a:gd name="f31" fmla="*/ 800 f16 1"/>
                <a:gd name="f32" fmla="*/ 20800 f16 1"/>
                <a:gd name="f33" fmla="*/ 20800 f17 1"/>
                <a:gd name="f34" fmla="*/ 800 f17 1"/>
                <a:gd name="f35" fmla="abs f20"/>
                <a:gd name="f36" fmla="abs f21"/>
                <a:gd name="f37" fmla="?: f20 f22 f3"/>
                <a:gd name="f38" fmla="?: f20 f3 f22"/>
                <a:gd name="f39" fmla="?: f20 f4 f3"/>
                <a:gd name="f40" fmla="?: f20 f3 f4"/>
                <a:gd name="f41" fmla="abs f23"/>
                <a:gd name="f42" fmla="?: f21 f22 f3"/>
                <a:gd name="f43" fmla="?: f21 f3 f22"/>
                <a:gd name="f44" fmla="?: f23 0 f2"/>
                <a:gd name="f45" fmla="?: f23 f2 0"/>
                <a:gd name="f46" fmla="abs f24"/>
                <a:gd name="f47" fmla="?: f23 f22 f3"/>
                <a:gd name="f48" fmla="?: f23 f3 f22"/>
                <a:gd name="f49" fmla="?: f23 f4 f3"/>
                <a:gd name="f50" fmla="?: f23 f3 f4"/>
                <a:gd name="f51" fmla="?: f24 f22 f3"/>
                <a:gd name="f52" fmla="?: f24 f3 f22"/>
                <a:gd name="f53" fmla="?: f20 0 f2"/>
                <a:gd name="f54" fmla="?: f20 f2 0"/>
                <a:gd name="f55" fmla="abs f25"/>
                <a:gd name="f56" fmla="abs f26"/>
                <a:gd name="f57" fmla="?: f20 f40 f39"/>
                <a:gd name="f58" fmla="?: f20 f39 f40"/>
                <a:gd name="f59" fmla="?: f21 f38 f37"/>
                <a:gd name="f60" fmla="?: f21 f45 f44"/>
                <a:gd name="f61" fmla="?: f21 f44 f45"/>
                <a:gd name="f62" fmla="?: f23 f42 f43"/>
                <a:gd name="f63" fmla="?: f23 f50 f49"/>
                <a:gd name="f64" fmla="?: f23 f49 f50"/>
                <a:gd name="f65" fmla="?: f24 f48 f47"/>
                <a:gd name="f66" fmla="?: f24 f54 f53"/>
                <a:gd name="f67" fmla="?: f24 f53 f54"/>
                <a:gd name="f68" fmla="?: f20 f51 f52"/>
                <a:gd name="f69" fmla="+- f55 0 f56"/>
                <a:gd name="f70" fmla="+- f56 0 f55"/>
                <a:gd name="f71" fmla="?: f21 f58 f57"/>
                <a:gd name="f72" fmla="?: f23 f60 f61"/>
                <a:gd name="f73" fmla="?: f24 f64 f63"/>
                <a:gd name="f74" fmla="?: f20 f66 f67"/>
                <a:gd name="f75" fmla="?: f26 f9 f69"/>
                <a:gd name="f76" fmla="?: f26 f69 f9"/>
                <a:gd name="f77" fmla="?: f25 f9 f70"/>
                <a:gd name="f78" fmla="?: f25 f70 f9"/>
                <a:gd name="f79" fmla="?: f18 f9 f75"/>
                <a:gd name="f80" fmla="?: f18 f9 f76"/>
                <a:gd name="f81" fmla="?: f27 f77 f9"/>
                <a:gd name="f82" fmla="?: f27 f78 f9"/>
                <a:gd name="f83" fmla="?: f28 f76 f9"/>
                <a:gd name="f84" fmla="?: f28 f75 f9"/>
                <a:gd name="f85" fmla="?: f19 f9 f78"/>
                <a:gd name="f86" fmla="?: f19 f9 f77"/>
                <a:gd name="f87" fmla="?: f79 f18 0"/>
                <a:gd name="f88" fmla="?: f79 f19 6280"/>
                <a:gd name="f89" fmla="?: f80 f18 0"/>
                <a:gd name="f90" fmla="?: f80 f19 15320"/>
                <a:gd name="f91" fmla="?: f81 f18 6280"/>
                <a:gd name="f92" fmla="?: f81 f19 21600"/>
                <a:gd name="f93" fmla="?: f82 f18 15320"/>
                <a:gd name="f94" fmla="?: f82 f19 21600"/>
                <a:gd name="f95" fmla="?: f83 f18 21600"/>
                <a:gd name="f96" fmla="?: f83 f19 15320"/>
                <a:gd name="f97" fmla="?: f84 f18 21600"/>
                <a:gd name="f98" fmla="?: f84 f19 6280"/>
                <a:gd name="f99" fmla="?: f85 f18 15320"/>
                <a:gd name="f100" fmla="?: f85 f19 0"/>
                <a:gd name="f101" fmla="?: f86 f18 6280"/>
                <a:gd name="f102" fmla="?: f86 f19 0"/>
              </a:gdLst>
              <a:ahLst>
                <a:ahXY gdRefX="f0" minX="f10" maxX="f11" gdRefY="f1" minY="f10" maxY="f11">
                  <a:pos x="f29" y="f30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1" t="f34" r="f32" b="f33"/>
              <a:pathLst>
                <a:path w="21600" h="21600">
                  <a:moveTo>
                    <a:pt x="f12" y="f7"/>
                  </a:moveTo>
                  <a:arcTo wR="f35" hR="f36" stAng="f71" swAng="f59"/>
                  <a:lnTo>
                    <a:pt x="f87" y="f88"/>
                  </a:lnTo>
                  <a:lnTo>
                    <a:pt x="f7" y="f13"/>
                  </a:lnTo>
                  <a:lnTo>
                    <a:pt x="f7" y="f14"/>
                  </a:lnTo>
                  <a:lnTo>
                    <a:pt x="f89" y="f90"/>
                  </a:lnTo>
                  <a:lnTo>
                    <a:pt x="f7" y="f15"/>
                  </a:lnTo>
                  <a:arcTo wR="f36" hR="f41" stAng="f72" swAng="f62"/>
                  <a:lnTo>
                    <a:pt x="f91" y="f92"/>
                  </a:lnTo>
                  <a:lnTo>
                    <a:pt x="f13" y="f8"/>
                  </a:lnTo>
                  <a:lnTo>
                    <a:pt x="f14" y="f8"/>
                  </a:lnTo>
                  <a:lnTo>
                    <a:pt x="f93" y="f94"/>
                  </a:lnTo>
                  <a:lnTo>
                    <a:pt x="f15" y="f8"/>
                  </a:lnTo>
                  <a:arcTo wR="f41" hR="f46" stAng="f73" swAng="f65"/>
                  <a:lnTo>
                    <a:pt x="f95" y="f96"/>
                  </a:lnTo>
                  <a:lnTo>
                    <a:pt x="f8" y="f14"/>
                  </a:lnTo>
                  <a:lnTo>
                    <a:pt x="f8" y="f13"/>
                  </a:lnTo>
                  <a:lnTo>
                    <a:pt x="f97" y="f98"/>
                  </a:lnTo>
                  <a:lnTo>
                    <a:pt x="f8" y="f12"/>
                  </a:lnTo>
                  <a:arcTo wR="f46" hR="f35" stAng="f74" swAng="f68"/>
                  <a:lnTo>
                    <a:pt x="f99" y="f100"/>
                  </a:lnTo>
                  <a:lnTo>
                    <a:pt x="f14" y="f7"/>
                  </a:lnTo>
                  <a:lnTo>
                    <a:pt x="f13" y="f7"/>
                  </a:lnTo>
                  <a:lnTo>
                    <a:pt x="f101" y="f102"/>
                  </a:lnTo>
                  <a:close/>
                </a:path>
              </a:pathLst>
            </a:custGeom>
            <a:solidFill>
              <a:srgbClr val="FF33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1">
              <a:noAutofit/>
            </a:bodyPr>
            <a:lstStyle/>
            <a:p>
              <a:pPr marL="0" marR="0" lvl="0" indent="0" algn="ctr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l-GR" sz="2200" b="0" i="0" u="none" strike="noStrike" cap="none" baseline="0">
                  <a:ln>
                    <a:noFill/>
                  </a:ln>
                  <a:solidFill>
                    <a:srgbClr val="FFFFFF"/>
                  </a:solidFill>
                  <a:latin typeface="Arial" pitchFamily="2"/>
                  <a:ea typeface="Arial" pitchFamily="2"/>
                  <a:cs typeface="Arial" pitchFamily="2"/>
                </a:rPr>
                <a:t>Αυτό θα τρέξει μια φορά μόνο,</a:t>
              </a:r>
            </a:p>
            <a:p>
              <a:pPr marL="0" marR="0" lvl="0" indent="0" algn="ctr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l-GR" sz="2200" b="0" i="0" u="none" strike="noStrike" cap="none" baseline="0">
                  <a:ln>
                    <a:noFill/>
                  </a:ln>
                  <a:solidFill>
                    <a:srgbClr val="FFFFFF"/>
                  </a:solidFill>
                  <a:latin typeface="Arial" pitchFamily="2"/>
                  <a:ea typeface="Arial" pitchFamily="2"/>
                  <a:cs typeface="Arial" pitchFamily="2"/>
                </a:rPr>
                <a:t>στην αρχή του προγράμματος</a:t>
              </a:r>
            </a:p>
            <a:p>
              <a:pPr marL="0" marR="0" lvl="0" indent="0" algn="ctr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l-GR" sz="2200" b="0" i="0" u="none" strike="noStrike" cap="none" baseline="0">
                  <a:ln>
                    <a:noFill/>
                  </a:ln>
                  <a:solidFill>
                    <a:srgbClr val="FFFFFF"/>
                  </a:solidFill>
                  <a:latin typeface="Arial" pitchFamily="2"/>
                  <a:ea typeface="Arial" pitchFamily="2"/>
                  <a:cs typeface="Arial" pitchFamily="2"/>
                </a:rPr>
                <a:t>(μόλις δώσουμε ρεύμα)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ED2ADA6-1A42-40B3-8014-7168AC909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26638" y="856142"/>
              <a:ext cx="1690564" cy="3682689"/>
            </a:xfrm>
            <a:prstGeom prst="rect">
              <a:avLst/>
            </a:prstGeom>
          </p:spPr>
        </p:pic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30B59512-F534-4F51-A627-9C833E0D0DA3}"/>
              </a:ext>
            </a:extLst>
          </p:cNvPr>
          <p:cNvSpPr txBox="1">
            <a:spLocks/>
          </p:cNvSpPr>
          <p:nvPr/>
        </p:nvSpPr>
        <p:spPr>
          <a:xfrm>
            <a:off x="349202" y="152425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Τα μέρη ενός προγράμματος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E28832B-EB7A-48E0-81C7-DF27945E3598}"/>
              </a:ext>
            </a:extLst>
          </p:cNvPr>
          <p:cNvSpPr/>
          <p:nvPr/>
        </p:nvSpPr>
        <p:spPr>
          <a:xfrm>
            <a:off x="324000" y="1059413"/>
            <a:ext cx="4248000" cy="720000"/>
          </a:xfrm>
          <a:custGeom>
            <a:avLst>
              <a:gd name="f0" fmla="val 8192"/>
              <a:gd name="f1" fmla="val 42627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330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b="0" i="0" u="none" strike="noStrike" cap="non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Αυτό θα τρέχει συνέχεια,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b="0" i="0" u="none" strike="noStrike" cap="non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όσο έχουμε ρεύμα!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F1EF1A-D86B-4933-891D-F035707C8414}"/>
              </a:ext>
            </a:extLst>
          </p:cNvPr>
          <p:cNvSpPr txBox="1"/>
          <p:nvPr/>
        </p:nvSpPr>
        <p:spPr>
          <a:xfrm>
            <a:off x="540000" y="2952000"/>
            <a:ext cx="7237886" cy="2512380"/>
          </a:xfrm>
          <a:prstGeom prst="rect">
            <a:avLst/>
          </a:prstGeom>
          <a:noFill/>
          <a:ln>
            <a:noFill/>
          </a:ln>
        </p:spPr>
        <p:txBody>
          <a:bodyPr vert="horz" lIns="90000" tIns="46800" rIns="90000" bIns="468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3600" b="1" i="0" u="none" strike="noStrike" cap="none" baseline="0" dirty="0">
                <a:ln>
                  <a:noFill/>
                </a:ln>
                <a:solidFill>
                  <a:srgbClr val="FFFF00"/>
                </a:solidFill>
                <a:effectLst>
                  <a:outerShdw dist="17961" dir="2700000">
                    <a:scrgbClr r="0" g="0" b="0"/>
                  </a:outerShdw>
                </a:effectLst>
                <a:latin typeface="Courier New" panose="02070309020205020404" pitchFamily="49" charset="0"/>
                <a:ea typeface="Arial" pitchFamily="2"/>
                <a:cs typeface="Courier New" panose="02070309020205020404" pitchFamily="49" charset="0"/>
              </a:rPr>
              <a:t>void loop(){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3600" b="1" i="0" u="none" strike="noStrike" cap="none" baseline="0" dirty="0">
                <a:ln>
                  <a:noFill/>
                </a:ln>
                <a:solidFill>
                  <a:srgbClr val="FFFF00"/>
                </a:solidFill>
                <a:effectLst>
                  <a:outerShdw dist="17961" dir="2700000">
                    <a:scrgbClr r="0" g="0" b="0"/>
                  </a:outerShdw>
                </a:effectLst>
                <a:latin typeface="Courier New" panose="02070309020205020404" pitchFamily="49" charset="0"/>
                <a:ea typeface="Arial" pitchFamily="2"/>
                <a:cs typeface="Courier New" panose="02070309020205020404" pitchFamily="49" charset="0"/>
              </a:rPr>
              <a:t>  digitalWrite(13, HIGH);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3600" b="1" i="0" u="none" strike="noStrike" cap="none" baseline="0" dirty="0">
                <a:ln>
                  <a:noFill/>
                </a:ln>
                <a:solidFill>
                  <a:srgbClr val="FFFF00"/>
                </a:solidFill>
                <a:effectLst>
                  <a:outerShdw dist="17961" dir="2700000">
                    <a:scrgbClr r="0" g="0" b="0"/>
                  </a:outerShdw>
                </a:effectLst>
                <a:latin typeface="Courier New" panose="02070309020205020404" pitchFamily="49" charset="0"/>
                <a:ea typeface="Arial" pitchFamily="2"/>
                <a:cs typeface="Courier New" panose="02070309020205020404" pitchFamily="49" charset="0"/>
              </a:rPr>
              <a:t>  delay(1000);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3600" b="1" i="0" u="none" strike="noStrike" cap="none" baseline="0" dirty="0">
                <a:ln>
                  <a:noFill/>
                </a:ln>
                <a:solidFill>
                  <a:srgbClr val="FFFF00"/>
                </a:solidFill>
                <a:effectLst>
                  <a:outerShdw dist="17961" dir="2700000">
                    <a:scrgbClr r="0" g="0" b="0"/>
                  </a:outerShdw>
                </a:effectLst>
                <a:latin typeface="Courier New" panose="02070309020205020404" pitchFamily="49" charset="0"/>
                <a:ea typeface="Arial" pitchFamily="2"/>
                <a:cs typeface="Courier New" panose="02070309020205020404" pitchFamily="49" charset="0"/>
              </a:rPr>
              <a:t>  digitalWrite(13, LOW);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3600" b="1" i="0" u="none" strike="noStrike" cap="none" baseline="0" dirty="0">
                <a:ln>
                  <a:noFill/>
                </a:ln>
                <a:solidFill>
                  <a:srgbClr val="FFFF00"/>
                </a:solidFill>
                <a:effectLst>
                  <a:outerShdw dist="17961" dir="2700000">
                    <a:scrgbClr r="0" g="0" b="0"/>
                  </a:outerShdw>
                </a:effectLst>
                <a:latin typeface="Courier New" panose="02070309020205020404" pitchFamily="49" charset="0"/>
                <a:ea typeface="Arial" pitchFamily="2"/>
                <a:cs typeface="Courier New" panose="02070309020205020404" pitchFamily="49" charset="0"/>
              </a:rPr>
              <a:t>  delay(1000);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3600" b="1" i="0" u="none" strike="noStrike" cap="none" baseline="0" dirty="0">
                <a:ln>
                  <a:noFill/>
                </a:ln>
                <a:solidFill>
                  <a:srgbClr val="FFFF00"/>
                </a:solidFill>
                <a:effectLst>
                  <a:outerShdw dist="17961" dir="2700000">
                    <a:scrgbClr r="0" g="0" b="0"/>
                  </a:outerShdw>
                </a:effectLst>
                <a:latin typeface="Courier New" panose="02070309020205020404" pitchFamily="49" charset="0"/>
                <a:ea typeface="Arial" pitchFamily="2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2070691-3FB9-48A0-BD44-5F7C5951C9A6}"/>
              </a:ext>
            </a:extLst>
          </p:cNvPr>
          <p:cNvSpPr/>
          <p:nvPr/>
        </p:nvSpPr>
        <p:spPr>
          <a:xfrm>
            <a:off x="4500000" y="2607433"/>
            <a:ext cx="4320000" cy="414470"/>
          </a:xfrm>
          <a:custGeom>
            <a:avLst>
              <a:gd name="f0" fmla="val 2833"/>
              <a:gd name="f1" fmla="val 30143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009999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Βγάλε 5V στο ποδαράκι 13!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1C6235E-1D4F-4B50-B7F3-4E8F28EA8DF2}"/>
              </a:ext>
            </a:extLst>
          </p:cNvPr>
          <p:cNvSpPr/>
          <p:nvPr/>
        </p:nvSpPr>
        <p:spPr>
          <a:xfrm>
            <a:off x="5173202" y="3644425"/>
            <a:ext cx="3744000" cy="648000"/>
          </a:xfrm>
          <a:custGeom>
            <a:avLst>
              <a:gd name="f0" fmla="val -3031"/>
              <a:gd name="f1" fmla="val 10006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000099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b="0" i="0" u="none" strike="noStrike" cap="non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Περίμενε ένα δευτερόλεπτο!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1F39534-3F30-46A9-B031-ED94E729AE68}"/>
              </a:ext>
            </a:extLst>
          </p:cNvPr>
          <p:cNvSpPr/>
          <p:nvPr/>
        </p:nvSpPr>
        <p:spPr>
          <a:xfrm>
            <a:off x="4500000" y="5210144"/>
            <a:ext cx="4320000" cy="720000"/>
          </a:xfrm>
          <a:custGeom>
            <a:avLst>
              <a:gd name="f0" fmla="val 1785"/>
              <a:gd name="f1" fmla="val -12079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00990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b="0" i="0" u="none" strike="noStrike" cap="non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Βγάλε 0V στο ποδαράκι 13!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5C4E4ED-A7E5-46E1-BEF3-A715BB2AE472}"/>
              </a:ext>
            </a:extLst>
          </p:cNvPr>
          <p:cNvSpPr/>
          <p:nvPr/>
        </p:nvSpPr>
        <p:spPr>
          <a:xfrm>
            <a:off x="2052000" y="6083999"/>
            <a:ext cx="3600000" cy="648000"/>
          </a:xfrm>
          <a:custGeom>
            <a:avLst>
              <a:gd name="f0" fmla="val 596"/>
              <a:gd name="f1" fmla="val -23722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66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800000"/>
                </a:solidFill>
              </a:defRPr>
            </a:pPr>
            <a:r>
              <a:rPr lang="el-GR" sz="2200" b="0" i="0" u="none" strike="noStrike" cap="none" baseline="0">
                <a:ln>
                  <a:noFill/>
                </a:ln>
                <a:solidFill>
                  <a:srgbClr val="800000"/>
                </a:solidFill>
                <a:latin typeface="Arial" pitchFamily="2"/>
                <a:ea typeface="Arial" pitchFamily="2"/>
                <a:cs typeface="Arial" pitchFamily="2"/>
              </a:rPr>
              <a:t>Περίμενε ένα δευτερόλεπτο!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3221F2F-6E7A-4C8A-845B-ACB9088F7C31}"/>
              </a:ext>
            </a:extLst>
          </p:cNvPr>
          <p:cNvSpPr txBox="1">
            <a:spLocks/>
          </p:cNvSpPr>
          <p:nvPr/>
        </p:nvSpPr>
        <p:spPr>
          <a:xfrm>
            <a:off x="349202" y="152425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Τα μέρη ενός προγράμματος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6059630-04E3-4C5E-9094-791EF75A68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129" b="35563"/>
          <a:stretch/>
        </p:blipFill>
        <p:spPr>
          <a:xfrm rot="5400000">
            <a:off x="6424952" y="485149"/>
            <a:ext cx="1671481" cy="23730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F21765-B580-49A0-9A27-7286193D96D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49202" y="1204287"/>
            <a:ext cx="8663267" cy="521487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19F64AA-1EA6-4353-AD8D-8590F08C311A}"/>
              </a:ext>
            </a:extLst>
          </p:cNvPr>
          <p:cNvSpPr txBox="1">
            <a:spLocks/>
          </p:cNvSpPr>
          <p:nvPr/>
        </p:nvSpPr>
        <p:spPr>
          <a:xfrm>
            <a:off x="349202" y="152425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Στη </a:t>
            </a:r>
            <a:r>
              <a:rPr lang="en-US" dirty="0"/>
              <a:t>Breadboard</a:t>
            </a:r>
            <a:endParaRPr lang="el-GR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10461D-7339-4395-80E4-8BF2B6FD96A8}"/>
              </a:ext>
            </a:extLst>
          </p:cNvPr>
          <p:cNvSpPr txBox="1">
            <a:spLocks/>
          </p:cNvSpPr>
          <p:nvPr/>
        </p:nvSpPr>
        <p:spPr>
          <a:xfrm>
            <a:off x="216000" y="144000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Τα 4 </a:t>
            </a:r>
            <a:r>
              <a:rPr lang="en-US" dirty="0"/>
              <a:t>LED!</a:t>
            </a:r>
            <a:endParaRPr lang="el-GR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5716960-B48C-4CC0-B4FF-F13B35785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0769" y="1434763"/>
            <a:ext cx="1762124" cy="383857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30C9A0A-F528-4096-8742-AA758851B937}"/>
              </a:ext>
            </a:extLst>
          </p:cNvPr>
          <p:cNvSpPr txBox="1">
            <a:spLocks/>
          </p:cNvSpPr>
          <p:nvPr/>
        </p:nvSpPr>
        <p:spPr>
          <a:xfrm>
            <a:off x="216000" y="5898209"/>
            <a:ext cx="8568000" cy="576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Πως λειτουργεί αυτό;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C5607D-4A67-4905-B015-F7E9C5041C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000" y="964270"/>
            <a:ext cx="5527110" cy="4689669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7CEA4FA-53BA-4131-9914-FF915376FD01}"/>
              </a:ext>
            </a:extLst>
          </p:cNvPr>
          <p:cNvSpPr/>
          <p:nvPr/>
        </p:nvSpPr>
        <p:spPr>
          <a:xfrm>
            <a:off x="4572000" y="2343525"/>
            <a:ext cx="1762124" cy="1276082"/>
          </a:xfrm>
          <a:custGeom>
            <a:avLst>
              <a:gd name="f0" fmla="val 25180"/>
              <a:gd name="f1" fmla="val -5651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330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Αυτό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κάνει 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για μένα!</a:t>
            </a:r>
            <a:endParaRPr lang="el-GR" sz="2200" b="0" i="0" u="none" strike="noStrike" cap="none" baseline="0" dirty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1671020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</TotalTime>
  <Words>248</Words>
  <Application>Microsoft Office PowerPoint</Application>
  <PresentationFormat>On-screen Show (4:3)</PresentationFormat>
  <Paragraphs>58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Courier New</vt:lpstr>
      <vt:lpstr>Liberation Serif</vt:lpstr>
      <vt:lpstr>Wingdings</vt:lpstr>
      <vt:lpstr>Default</vt:lpstr>
      <vt:lpstr>http://www.schoolspace.gr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Διαφάνεια 1</dc:title>
  <dc:creator>sonicy_@hotmail.com</dc:creator>
  <cp:lastModifiedBy>Manolis Kiagias</cp:lastModifiedBy>
  <cp:revision>51</cp:revision>
  <dcterms:created xsi:type="dcterms:W3CDTF">2015-11-18T00:35:39Z</dcterms:created>
  <dcterms:modified xsi:type="dcterms:W3CDTF">2020-01-17T18:12:44Z</dcterms:modified>
</cp:coreProperties>
</file>